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469" r:id="rId4"/>
    <p:sldId id="2474" r:id="rId5"/>
    <p:sldId id="2471" r:id="rId6"/>
    <p:sldId id="2473" r:id="rId7"/>
    <p:sldId id="2476" r:id="rId8"/>
    <p:sldId id="273" r:id="rId9"/>
    <p:sldId id="2477" r:id="rId10"/>
    <p:sldId id="2478" r:id="rId11"/>
    <p:sldId id="247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928" y="16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ED492-A929-F34A-934A-B25EB96F7A35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0E1D-C642-714A-A69B-330854AAE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E1D-C642-714A-A69B-330854AAE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0E1D-C642-714A-A69B-330854AAE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138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64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16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47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32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fa5fe0be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fa5fe0be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449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470970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470970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4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F260-5C9B-EA46-ACB4-56C1FC74C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AC743-82E6-6E48-A711-8C6E78704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D8C99-DC5B-3C4B-9AF9-FF1F76D1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BA037-E704-D14C-9167-50A7FA3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48B5A-F6BD-8646-AA8F-A503A3B5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1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FCC7-82A4-CD4F-9EC1-C5F9018B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0F494-B908-4F49-B2C2-B336ABEE1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6A90C-5E49-B84D-AA3F-F5302EA9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9EA10-7DFD-7645-B6F7-10FA27F6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638A-A4DB-B245-935E-76B01262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EED35-6072-2348-932A-F82D5FC1D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ACBB8-8C63-F043-8B1F-8C44DC1AC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01FD0-23ED-3A4B-9A18-A3C44F63D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E2CC-D38A-D943-A704-666BFA37B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148EE-121C-B94F-AD7C-46B8D3EA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32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9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BDFA-112E-084F-9044-8C20DA95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95536-A152-F645-A41B-2E334201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497DD-ED76-1148-A573-61BDA4E9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CD8CA-6D73-5E47-8D3A-8C4F3739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F4B49-7C88-A049-88E6-8346FE54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D7B7-1F42-BB4A-BEBB-6E59CC9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FA5D-444C-404B-A1C2-3BAD5364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F5AA-6C97-CC4E-9C94-EC5D2308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62AD6-2C54-CB42-A464-761016E5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6CD9-DC84-7548-8F13-68618FB3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3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F5D7-11E4-A341-AC6C-59BEF48C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130E-5F77-B942-979D-8DFD3AD74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102FE-60D6-1F4D-9975-EE2B3A773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EBA6C-622A-8242-9C46-309D52CA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8D361-C2D3-4449-B432-17FF0255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5C327-8DD9-4844-B7D1-F87EC226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8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F666-AFC4-C240-A953-6861C503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F1551-18AA-9640-B434-99917CD9A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FAB5F-BEC4-AC49-B1DA-0E7F2E099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84E11-DD70-0640-AF43-85FD45A6D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E2F14-B747-C94F-9EE6-2CB6908CB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A5BB61-96E9-AA4A-91D7-A543EE94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86869-8BD3-A04C-B8DD-DA823536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F63E3-84BF-0244-BDD5-03574A99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56BB-B4F7-944E-96D4-FF90B07E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4E30C-FCF6-C042-A7F3-9A1BAF04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EF1F9-32F7-6D4C-AEAA-48E1BA12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26AF1-3926-F44E-B547-AB42E231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5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FE6E1-EAAB-4643-966A-5F7973C5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D4A2C-F9F0-9E40-BE35-CF0DD582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315-7000-CE49-BCEB-DCB69ED9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5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A08C-1548-6848-99AB-EC829C23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0F107-3F2F-924F-8C09-F8F22010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550FB-7316-1D4F-A1FF-81D114AF6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B7851-5CAF-0442-8D39-2B79F53B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668B9-DCB9-D246-B05B-2EAD3356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C66E-37DF-2A4E-B647-BF9906EF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7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4A2-0B18-F44C-A8E1-502579A1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5D737-28D4-AD4F-9CBB-4EBA33C3C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D4812-64C1-3A4F-A59D-BC353190A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B1164-66D3-4C40-B0E1-C9C80C8D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A2D7C-8941-C24A-B71A-3FAD3291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975A-4F6E-8D41-AA8C-620CFA20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5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B3B5F-B67B-8E40-B2E2-42718160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13AF1-D9F9-0641-AFD4-7D82F4A0D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137B8-7297-A642-959C-44BA54980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A3B0-8C06-D047-A4A9-2C0DBE7C549A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13B8-8B5B-6D4C-84C1-62FEC69DD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3A04-9FEA-6F4D-9C25-18561E440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3037-824A-7C48-8095-9D5E4F187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10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9CD-3E6D-9E46-925F-7B0334BE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25715"/>
            <a:ext cx="12192000" cy="9360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Full-Body Biofeedback Sensing - INTERFACES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AA2B4-26E9-2740-A1D7-945CE2270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535207"/>
            <a:ext cx="9144000" cy="44502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Wilaiprasitporn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INTERFACES, BRAIN VISTEC, Information Science and Technology, VISTEC</a:t>
            </a:r>
          </a:p>
        </p:txBody>
      </p:sp>
      <p:pic>
        <p:nvPicPr>
          <p:cNvPr id="5" name="Picture 4" descr="A picture containing person, indoor, holding, video&#10;&#10;Description automatically generated">
            <a:extLst>
              <a:ext uri="{FF2B5EF4-FFF2-40B4-BE49-F238E27FC236}">
                <a16:creationId xmlns:a16="http://schemas.microsoft.com/office/drawing/2014/main" id="{802FAC11-CA3F-4645-B9C9-D1221133B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362"/>
            <a:ext cx="2946565" cy="5883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97DD0-7EEB-DA4B-949B-45DEB08D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28" y="510380"/>
            <a:ext cx="2951759" cy="3373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684709-A6F3-2842-95EA-5965151A02F1}"/>
              </a:ext>
            </a:extLst>
          </p:cNvPr>
          <p:cNvSpPr/>
          <p:nvPr/>
        </p:nvSpPr>
        <p:spPr>
          <a:xfrm>
            <a:off x="795868" y="1255182"/>
            <a:ext cx="897467" cy="6582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1226EC-EF86-F746-ABBD-1F913571A4D5}"/>
              </a:ext>
            </a:extLst>
          </p:cNvPr>
          <p:cNvSpPr/>
          <p:nvPr/>
        </p:nvSpPr>
        <p:spPr>
          <a:xfrm>
            <a:off x="5825530" y="1326713"/>
            <a:ext cx="311201" cy="228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FDF82C-C617-E04C-969C-509FE45C6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26" t="11801" r="47345"/>
          <a:stretch/>
        </p:blipFill>
        <p:spPr>
          <a:xfrm>
            <a:off x="5689671" y="3883818"/>
            <a:ext cx="1298109" cy="2486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59FD0-64F4-F641-80D9-D773CD3DEE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5" r="37482" b="11024"/>
          <a:stretch/>
        </p:blipFill>
        <p:spPr>
          <a:xfrm>
            <a:off x="4030835" y="3883818"/>
            <a:ext cx="1656243" cy="2486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96F25-2FF8-E34C-B53E-8A1FDEF123D4}"/>
              </a:ext>
            </a:extLst>
          </p:cNvPr>
          <p:cNvSpPr txBox="1"/>
          <p:nvPr/>
        </p:nvSpPr>
        <p:spPr>
          <a:xfrm>
            <a:off x="2288045" y="872765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EEG, EOG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B0E500-7940-E34B-A558-398BA0E4C7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60" t="27430" r="30009"/>
          <a:stretch/>
        </p:blipFill>
        <p:spPr>
          <a:xfrm>
            <a:off x="8191631" y="487362"/>
            <a:ext cx="2825052" cy="3254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B40C2B-4FEF-DA44-815F-1DD594AF1B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98" t="29934" r="24322" b="36509"/>
          <a:stretch/>
        </p:blipFill>
        <p:spPr>
          <a:xfrm>
            <a:off x="8207514" y="3468953"/>
            <a:ext cx="2825052" cy="290168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E4EB11-9AD3-8B4F-BA29-E773E844F56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473282" y="1057431"/>
            <a:ext cx="81476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4F597D-62D6-B84B-8DEE-C8FE50DBA324}"/>
              </a:ext>
            </a:extLst>
          </p:cNvPr>
          <p:cNvSpPr txBox="1"/>
          <p:nvPr/>
        </p:nvSpPr>
        <p:spPr>
          <a:xfrm>
            <a:off x="2275315" y="4144604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19F58-673A-4D4E-A440-24256DB628E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083733" y="4329270"/>
            <a:ext cx="11915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59DC1B-F2DE-A944-8733-293E4A835350}"/>
              </a:ext>
            </a:extLst>
          </p:cNvPr>
          <p:cNvCxnSpPr>
            <a:cxnSpLocks/>
          </p:cNvCxnSpPr>
          <p:nvPr/>
        </p:nvCxnSpPr>
        <p:spPr>
          <a:xfrm flipH="1">
            <a:off x="1880663" y="2903417"/>
            <a:ext cx="4304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D4B5F8-E8CC-0C43-8668-AFA97D121967}"/>
              </a:ext>
            </a:extLst>
          </p:cNvPr>
          <p:cNvSpPr txBox="1"/>
          <p:nvPr/>
        </p:nvSpPr>
        <p:spPr>
          <a:xfrm>
            <a:off x="2275315" y="2718750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08E13B-0AA1-7C4C-A022-C8425F8EAEA5}"/>
              </a:ext>
            </a:extLst>
          </p:cNvPr>
          <p:cNvCxnSpPr>
            <a:cxnSpLocks/>
          </p:cNvCxnSpPr>
          <p:nvPr/>
        </p:nvCxnSpPr>
        <p:spPr>
          <a:xfrm flipH="1">
            <a:off x="795868" y="2903420"/>
            <a:ext cx="12104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2A6C58-1F71-1949-969F-CB834C1668A1}"/>
              </a:ext>
            </a:extLst>
          </p:cNvPr>
          <p:cNvCxnSpPr>
            <a:cxnSpLocks/>
          </p:cNvCxnSpPr>
          <p:nvPr/>
        </p:nvCxnSpPr>
        <p:spPr>
          <a:xfrm flipH="1">
            <a:off x="1226645" y="1057431"/>
            <a:ext cx="29735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765DCA-CA63-604B-8785-BB08F2FCAE71}"/>
              </a:ext>
            </a:extLst>
          </p:cNvPr>
          <p:cNvSpPr txBox="1"/>
          <p:nvPr/>
        </p:nvSpPr>
        <p:spPr>
          <a:xfrm>
            <a:off x="2275315" y="4621159"/>
            <a:ext cx="1656243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PPG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EDA(GSR)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3-Axes Accel.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Temp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48888A-9D30-0F46-BCAD-B112D4F4E57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24933" y="4805826"/>
            <a:ext cx="1750382" cy="4154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D47FBD-E12C-5F43-93D2-4CC646AB3C31}"/>
              </a:ext>
            </a:extLst>
          </p:cNvPr>
          <p:cNvSpPr txBox="1"/>
          <p:nvPr/>
        </p:nvSpPr>
        <p:spPr>
          <a:xfrm>
            <a:off x="6394399" y="2012433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Tracker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3CDDB9A-F26D-B340-823C-A1A7DD27C925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740977" y="2197099"/>
            <a:ext cx="16534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2A277B-9B41-F848-AFE2-7F09E1DC692E}"/>
              </a:ext>
            </a:extLst>
          </p:cNvPr>
          <p:cNvSpPr txBox="1"/>
          <p:nvPr/>
        </p:nvSpPr>
        <p:spPr>
          <a:xfrm>
            <a:off x="6394399" y="984408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05819A-4C0E-184F-99C8-7F4F6C78F28E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6096000" y="1169074"/>
            <a:ext cx="29839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0ED299-574F-3141-A127-79FCE2B25699}"/>
              </a:ext>
            </a:extLst>
          </p:cNvPr>
          <p:cNvSpPr txBox="1"/>
          <p:nvPr/>
        </p:nvSpPr>
        <p:spPr>
          <a:xfrm>
            <a:off x="6394399" y="5209788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C95135-C4A0-AB4A-BE7A-37686510A61A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4572000" y="5394454"/>
            <a:ext cx="182239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0701919-76B3-E541-8E07-05EBE9D2BA18}"/>
              </a:ext>
            </a:extLst>
          </p:cNvPr>
          <p:cNvSpPr txBox="1"/>
          <p:nvPr/>
        </p:nvSpPr>
        <p:spPr>
          <a:xfrm>
            <a:off x="6394399" y="4084862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D73889-554E-DD49-977B-350042C68CE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6206873" y="4269528"/>
            <a:ext cx="18752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3F0F008-5FDE-7448-AEBC-D4D8BD58DB90}"/>
              </a:ext>
            </a:extLst>
          </p:cNvPr>
          <p:cNvSpPr txBox="1"/>
          <p:nvPr/>
        </p:nvSpPr>
        <p:spPr>
          <a:xfrm>
            <a:off x="10448867" y="562728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UWB(Radar)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3FDBBF6-6D2A-5D4F-A022-957A6EC3C303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9939867" y="747394"/>
            <a:ext cx="5090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F790E8-0F44-934C-ABE5-35CD230BEB0C}"/>
              </a:ext>
            </a:extLst>
          </p:cNvPr>
          <p:cNvSpPr txBox="1"/>
          <p:nvPr/>
        </p:nvSpPr>
        <p:spPr>
          <a:xfrm>
            <a:off x="10361316" y="3967502"/>
            <a:ext cx="1656243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93302F1-8CFF-2F41-913D-4B814672B98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9685867" y="4152168"/>
            <a:ext cx="67544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4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"/>
    </mc:Choice>
    <mc:Fallback>
      <p:transition spd="slow" advTm="38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ED781-3107-964A-B73A-C233BD8C2FEF}"/>
              </a:ext>
            </a:extLst>
          </p:cNvPr>
          <p:cNvGrpSpPr/>
          <p:nvPr/>
        </p:nvGrpSpPr>
        <p:grpSpPr>
          <a:xfrm>
            <a:off x="4772667" y="1653018"/>
            <a:ext cx="2646665" cy="3071337"/>
            <a:chOff x="4772667" y="1653018"/>
            <a:chExt cx="2646665" cy="307133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573BF46-B0FF-7B4F-9112-F0831A4E45E6}"/>
                </a:ext>
              </a:extLst>
            </p:cNvPr>
            <p:cNvSpPr/>
            <p:nvPr/>
          </p:nvSpPr>
          <p:spPr>
            <a:xfrm>
              <a:off x="4772667" y="2133645"/>
              <a:ext cx="2646665" cy="259071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351;p68">
              <a:extLst>
                <a:ext uri="{FF2B5EF4-FFF2-40B4-BE49-F238E27FC236}">
                  <a16:creationId xmlns:a16="http://schemas.microsoft.com/office/drawing/2014/main" id="{BFAB156A-EA07-CA4E-82A6-BC91F1007748}"/>
                </a:ext>
              </a:extLst>
            </p:cNvPr>
            <p:cNvSpPr txBox="1"/>
            <p:nvPr/>
          </p:nvSpPr>
          <p:spPr>
            <a:xfrm>
              <a:off x="5000170" y="1653018"/>
              <a:ext cx="2191658" cy="48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000" kern="0" dirty="0">
                  <a:latin typeface="Times" pitchFamily="2" charset="0"/>
                  <a:cs typeface="Arial"/>
                  <a:sym typeface="Arial"/>
                </a:rPr>
                <a:t>BRAIN VISTEC</a:t>
              </a:r>
              <a:endParaRPr sz="2000" kern="0" dirty="0">
                <a:latin typeface="Times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09B935-4D43-A24E-8D9B-A30E3ECD78BB}"/>
              </a:ext>
            </a:extLst>
          </p:cNvPr>
          <p:cNvGrpSpPr/>
          <p:nvPr/>
        </p:nvGrpSpPr>
        <p:grpSpPr>
          <a:xfrm>
            <a:off x="4164479" y="1000337"/>
            <a:ext cx="3863041" cy="4319348"/>
            <a:chOff x="4164479" y="1000337"/>
            <a:chExt cx="3863041" cy="431934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4A5028B-5CA3-F244-8962-CC3208C9BAE7}"/>
                </a:ext>
              </a:extLst>
            </p:cNvPr>
            <p:cNvSpPr/>
            <p:nvPr/>
          </p:nvSpPr>
          <p:spPr>
            <a:xfrm>
              <a:off x="4164479" y="1538315"/>
              <a:ext cx="3863041" cy="378137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51;p68">
              <a:extLst>
                <a:ext uri="{FF2B5EF4-FFF2-40B4-BE49-F238E27FC236}">
                  <a16:creationId xmlns:a16="http://schemas.microsoft.com/office/drawing/2014/main" id="{FE2C13B7-636C-6844-A94F-540CAA7036B4}"/>
                </a:ext>
              </a:extLst>
            </p:cNvPr>
            <p:cNvSpPr txBox="1"/>
            <p:nvPr/>
          </p:nvSpPr>
          <p:spPr>
            <a:xfrm>
              <a:off x="5000170" y="1000337"/>
              <a:ext cx="2191658" cy="48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000" kern="0" dirty="0">
                  <a:latin typeface="Times" pitchFamily="2" charset="0"/>
                  <a:cs typeface="Arial"/>
                  <a:sym typeface="Arial"/>
                </a:rPr>
                <a:t>IST VISTEC</a:t>
              </a:r>
              <a:endParaRPr sz="2000" kern="0" dirty="0">
                <a:latin typeface="Times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BABFA5-22DC-C64E-BED0-51ECEC3B678D}"/>
              </a:ext>
            </a:extLst>
          </p:cNvPr>
          <p:cNvGrpSpPr/>
          <p:nvPr/>
        </p:nvGrpSpPr>
        <p:grpSpPr>
          <a:xfrm>
            <a:off x="3560385" y="439291"/>
            <a:ext cx="5071230" cy="5471717"/>
            <a:chOff x="3560385" y="439291"/>
            <a:chExt cx="5071230" cy="547171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765F6F-9770-5243-AA45-681AEC412956}"/>
                </a:ext>
              </a:extLst>
            </p:cNvPr>
            <p:cNvSpPr/>
            <p:nvPr/>
          </p:nvSpPr>
          <p:spPr>
            <a:xfrm>
              <a:off x="3560385" y="946991"/>
              <a:ext cx="5071230" cy="496401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Google Shape;351;p68">
              <a:extLst>
                <a:ext uri="{FF2B5EF4-FFF2-40B4-BE49-F238E27FC236}">
                  <a16:creationId xmlns:a16="http://schemas.microsoft.com/office/drawing/2014/main" id="{4AF63108-D6DC-454F-A20D-D29C74C7A359}"/>
                </a:ext>
              </a:extLst>
            </p:cNvPr>
            <p:cNvSpPr txBox="1"/>
            <p:nvPr/>
          </p:nvSpPr>
          <p:spPr>
            <a:xfrm>
              <a:off x="5000170" y="439291"/>
              <a:ext cx="2191658" cy="48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000" kern="0" dirty="0">
                  <a:latin typeface="Times" pitchFamily="2" charset="0"/>
                  <a:cs typeface="Arial"/>
                  <a:sym typeface="Arial"/>
                </a:rPr>
                <a:t>Collaboration</a:t>
              </a:r>
              <a:endParaRPr sz="2000" kern="0" dirty="0">
                <a:latin typeface="Times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36ADC1-89B6-B244-AF93-04D8ADAE7036}"/>
              </a:ext>
            </a:extLst>
          </p:cNvPr>
          <p:cNvGrpSpPr/>
          <p:nvPr/>
        </p:nvGrpSpPr>
        <p:grpSpPr>
          <a:xfrm>
            <a:off x="2968914" y="-42729"/>
            <a:ext cx="6254171" cy="6488511"/>
            <a:chOff x="2968914" y="-42729"/>
            <a:chExt cx="6254171" cy="64885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FE1292-572A-404A-B3BD-D2C9B66804D9}"/>
                </a:ext>
              </a:extLst>
            </p:cNvPr>
            <p:cNvSpPr/>
            <p:nvPr/>
          </p:nvSpPr>
          <p:spPr>
            <a:xfrm>
              <a:off x="2968914" y="412217"/>
              <a:ext cx="6254171" cy="603356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51;p68">
              <a:extLst>
                <a:ext uri="{FF2B5EF4-FFF2-40B4-BE49-F238E27FC236}">
                  <a16:creationId xmlns:a16="http://schemas.microsoft.com/office/drawing/2014/main" id="{21180BE4-E4DF-434F-A675-B84BAAAD6FB8}"/>
                </a:ext>
              </a:extLst>
            </p:cNvPr>
            <p:cNvSpPr txBox="1"/>
            <p:nvPr/>
          </p:nvSpPr>
          <p:spPr>
            <a:xfrm>
              <a:off x="5000170" y="-42729"/>
              <a:ext cx="2191658" cy="48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000" kern="0" dirty="0" err="1">
                  <a:latin typeface="Times" pitchFamily="2" charset="0"/>
                  <a:cs typeface="Arial"/>
                  <a:sym typeface="Arial"/>
                </a:rPr>
                <a:t>EECi</a:t>
              </a:r>
              <a:endParaRPr sz="2000" kern="0" dirty="0">
                <a:latin typeface="Times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547F0A-78C9-9D49-810D-15D5C07F189A}"/>
              </a:ext>
            </a:extLst>
          </p:cNvPr>
          <p:cNvGrpSpPr/>
          <p:nvPr/>
        </p:nvGrpSpPr>
        <p:grpSpPr>
          <a:xfrm>
            <a:off x="991506" y="0"/>
            <a:ext cx="8628819" cy="6866780"/>
            <a:chOff x="991506" y="0"/>
            <a:chExt cx="8628819" cy="68667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355BC6-4BD5-714C-BAD2-76933CC0A45E}"/>
                </a:ext>
              </a:extLst>
            </p:cNvPr>
            <p:cNvSpPr/>
            <p:nvPr/>
          </p:nvSpPr>
          <p:spPr>
            <a:xfrm>
              <a:off x="2571675" y="0"/>
              <a:ext cx="7048650" cy="686678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oogle Shape;351;p68">
              <a:extLst>
                <a:ext uri="{FF2B5EF4-FFF2-40B4-BE49-F238E27FC236}">
                  <a16:creationId xmlns:a16="http://schemas.microsoft.com/office/drawing/2014/main" id="{36DD85E3-3923-984E-BC67-36FDFF7A2505}"/>
                </a:ext>
              </a:extLst>
            </p:cNvPr>
            <p:cNvSpPr txBox="1"/>
            <p:nvPr/>
          </p:nvSpPr>
          <p:spPr>
            <a:xfrm>
              <a:off x="991506" y="3188685"/>
              <a:ext cx="1538726" cy="480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800" kern="0" dirty="0">
                  <a:latin typeface="Times" pitchFamily="2" charset="0"/>
                  <a:cs typeface="Arial"/>
                  <a:sym typeface="Arial"/>
                </a:rPr>
                <a:t>Thailand</a:t>
              </a:r>
              <a:endParaRPr sz="2800" kern="0" dirty="0">
                <a:latin typeface="Times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977FB8-5D7E-6D4C-9C13-F0E12FA87408}"/>
              </a:ext>
            </a:extLst>
          </p:cNvPr>
          <p:cNvGrpSpPr/>
          <p:nvPr/>
        </p:nvGrpSpPr>
        <p:grpSpPr>
          <a:xfrm>
            <a:off x="5000170" y="2343374"/>
            <a:ext cx="2191658" cy="1747453"/>
            <a:chOff x="5000170" y="2343374"/>
            <a:chExt cx="2191658" cy="174745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89BE863-78FA-6D4E-B788-DA0976A0C95A}"/>
                </a:ext>
              </a:extLst>
            </p:cNvPr>
            <p:cNvGrpSpPr/>
            <p:nvPr/>
          </p:nvGrpSpPr>
          <p:grpSpPr>
            <a:xfrm>
              <a:off x="5000170" y="2343374"/>
              <a:ext cx="2191658" cy="1747453"/>
              <a:chOff x="5000170" y="2343374"/>
              <a:chExt cx="2191658" cy="174745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80C32BE-29DF-AE40-9AA0-4192FECD2A8E}"/>
                  </a:ext>
                </a:extLst>
              </p:cNvPr>
              <p:cNvSpPr/>
              <p:nvPr/>
            </p:nvSpPr>
            <p:spPr>
              <a:xfrm>
                <a:off x="5419879" y="2767173"/>
                <a:ext cx="1352242" cy="1323654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Google Shape;351;p68">
                <a:extLst>
                  <a:ext uri="{FF2B5EF4-FFF2-40B4-BE49-F238E27FC236}">
                    <a16:creationId xmlns:a16="http://schemas.microsoft.com/office/drawing/2014/main" id="{0680CCE0-F1BD-9A40-99E1-CD2C79E01B2A}"/>
                  </a:ext>
                </a:extLst>
              </p:cNvPr>
              <p:cNvSpPr txBox="1"/>
              <p:nvPr/>
            </p:nvSpPr>
            <p:spPr>
              <a:xfrm>
                <a:off x="5000170" y="2343374"/>
                <a:ext cx="2191658" cy="76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2000" kern="0" dirty="0">
                    <a:latin typeface="Times" pitchFamily="2" charset="0"/>
                    <a:cs typeface="Arial"/>
                    <a:sym typeface="Arial"/>
                  </a:rPr>
                  <a:t>INTERFACES</a:t>
                </a:r>
                <a:endParaRPr sz="20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C8BEEE-8A7E-D343-B4CA-0C68B4FB94E2}"/>
                </a:ext>
              </a:extLst>
            </p:cNvPr>
            <p:cNvCxnSpPr>
              <a:endCxn id="2" idx="4"/>
            </p:cNvCxnSpPr>
            <p:nvPr/>
          </p:nvCxnSpPr>
          <p:spPr>
            <a:xfrm>
              <a:off x="6096000" y="2767173"/>
              <a:ext cx="0" cy="132365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98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16306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2400">
                <a:latin typeface="Times" pitchFamily="2" charset="0"/>
              </a:rPr>
              <a:t>2019 Full Articles</a:t>
            </a:r>
            <a:endParaRPr sz="2400">
              <a:latin typeface="Times" pitchFamily="2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0" y="763600"/>
            <a:ext cx="11954435" cy="59313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06390">
              <a:buClr>
                <a:srgbClr val="000000"/>
              </a:buClr>
              <a:buSzPts val="1200"/>
            </a:pP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 A.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Ditthapron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K.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Matchaparn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T.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Tongbuasirilai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N.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Banluesombatkul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 and E.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Chuangsuwanich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"Affective EEG-Based Person Identification Using the Deep Learning Approach," in </a:t>
            </a:r>
            <a:r>
              <a:rPr lang="en" sz="1800" b="1" i="1" dirty="0">
                <a:solidFill>
                  <a:srgbClr val="000000"/>
                </a:solidFill>
                <a:latin typeface="Times" pitchFamily="2" charset="0"/>
              </a:rPr>
              <a:t>IEEE Transactions on Cognitive and Developmental Systems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.</a:t>
            </a:r>
          </a:p>
          <a:p>
            <a:pPr marL="488945" indent="-285750">
              <a:buClr>
                <a:srgbClr val="000000"/>
              </a:buClr>
              <a:buSzPts val="1200"/>
            </a:pPr>
            <a:endParaRPr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P. Lakhan et al. (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), "Consumer Grade Brain Sensing for Emotion Recognition," in </a:t>
            </a:r>
            <a:r>
              <a:rPr lang="en" sz="1800" b="1" i="1" dirty="0">
                <a:solidFill>
                  <a:srgbClr val="000000"/>
                </a:solidFill>
                <a:latin typeface="Times" pitchFamily="2" charset="0"/>
              </a:rPr>
              <a:t>IEEE Sensors Journal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vol. 19, no. 21, pp. 9896-9907, 1 Nov.1, 2019.</a:t>
            </a:r>
          </a:p>
          <a:p>
            <a:pPr marL="488945" indent="-285750">
              <a:buClr>
                <a:srgbClr val="000000"/>
              </a:buClr>
              <a:buSzPts val="1200"/>
            </a:pPr>
            <a:endParaRPr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A.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Ditthapron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N.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Banluesombatkul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S.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Ketrat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E.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Chuangsuwanich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 and (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), "Universal Joint Feature Extraction for P300 EEG Classification Using Multi-Task Autoencoder," in </a:t>
            </a:r>
            <a:r>
              <a:rPr lang="en" sz="1800" b="1" i="1" dirty="0">
                <a:solidFill>
                  <a:srgbClr val="000000"/>
                </a:solidFill>
                <a:latin typeface="Times" pitchFamily="2" charset="0"/>
              </a:rPr>
              <a:t>IEEE Access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vol. 7, pp. 68415-68428, 2019.</a:t>
            </a:r>
          </a:p>
          <a:p>
            <a:pPr marL="488945" indent="-285750">
              <a:buClr>
                <a:srgbClr val="000000"/>
              </a:buClr>
              <a:buSzPts val="1200"/>
            </a:pPr>
            <a:endParaRPr lang="en"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-US" sz="1800" dirty="0" err="1">
                <a:solidFill>
                  <a:srgbClr val="000000"/>
                </a:solidFill>
                <a:latin typeface="Times" pitchFamily="2" charset="0"/>
              </a:rPr>
              <a:t>Autthasan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Times" pitchFamily="2" charset="0"/>
              </a:rPr>
              <a:t>Phairot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, et al. (</a:t>
            </a:r>
            <a:r>
              <a:rPr lang="en-US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-US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-US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). " A Single-Channel Consumer-Grade EEG Device for Brain-Computer Interface: Enhancing Detection of SSVEP and Its Amplitude Modulation</a:t>
            </a:r>
          </a:p>
          <a:p>
            <a:pPr indent="-406390">
              <a:buClr>
                <a:srgbClr val="000000"/>
              </a:buClr>
              <a:buSzPts val="1200"/>
            </a:pP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." 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in </a:t>
            </a:r>
            <a:r>
              <a:rPr lang="en" sz="1800" b="1" i="1" dirty="0">
                <a:solidFill>
                  <a:srgbClr val="000000"/>
                </a:solidFill>
                <a:latin typeface="Times" pitchFamily="2" charset="0"/>
              </a:rPr>
              <a:t>IEEE Sensors Journal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.</a:t>
            </a:r>
          </a:p>
          <a:p>
            <a:pPr marL="488945" indent="-285750">
              <a:buClr>
                <a:srgbClr val="000000"/>
              </a:buClr>
              <a:buSzPts val="1200"/>
            </a:pPr>
            <a:endParaRPr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Choksatchawathi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Tanut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et al. (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). "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Improving Heart Rate Estimation on Consumer Grade Wrist-Worn Device Using Post-Calibration Approach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."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arXiv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 preprint arXiv:1910.07881 (2019).</a:t>
            </a:r>
          </a:p>
          <a:p>
            <a:pPr marL="203195" indent="0">
              <a:buClr>
                <a:srgbClr val="000000"/>
              </a:buClr>
              <a:buSzPts val="1200"/>
              <a:buNone/>
            </a:pPr>
            <a:endParaRPr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Pianpanit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Theerasarn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et al. (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). "</a:t>
            </a: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 Interpreting deep learning prediction of the Parkinson's disease</a:t>
            </a:r>
            <a:br>
              <a:rPr lang="en-US" sz="1800" dirty="0">
                <a:solidFill>
                  <a:srgbClr val="000000"/>
                </a:solidFill>
                <a:latin typeface="Times" pitchFamily="2" charset="0"/>
              </a:rPr>
            </a:br>
            <a:r>
              <a:rPr lang="en-US" sz="1800" dirty="0">
                <a:solidFill>
                  <a:srgbClr val="000000"/>
                </a:solidFill>
                <a:latin typeface="Times" pitchFamily="2" charset="0"/>
              </a:rPr>
              <a:t> diagnosis from SPECT imaging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"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arXiv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 preprint arXiv:1908.11199 (2019)</a:t>
            </a:r>
          </a:p>
          <a:p>
            <a:pPr marL="203195" indent="0">
              <a:buClr>
                <a:srgbClr val="000000"/>
              </a:buClr>
              <a:buSzPts val="1200"/>
              <a:buNone/>
            </a:pP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.</a:t>
            </a:r>
            <a:endParaRPr sz="1800" dirty="0">
              <a:solidFill>
                <a:srgbClr val="000000"/>
              </a:solidFill>
              <a:latin typeface="Times" pitchFamily="2" charset="0"/>
            </a:endParaRPr>
          </a:p>
          <a:p>
            <a:pPr indent="-406390">
              <a:buClr>
                <a:srgbClr val="000000"/>
              </a:buClr>
              <a:buSzPts val="1200"/>
            </a:pP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P.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Sawangjai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S.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Hompoonsup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P.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Leelaarporn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S.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Kongwudhikunakorn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, and 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T. </a:t>
            </a:r>
            <a:r>
              <a:rPr lang="en" sz="1800" b="1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800" b="1" dirty="0">
                <a:solidFill>
                  <a:srgbClr val="000000"/>
                </a:solidFill>
                <a:latin typeface="Times" pitchFamily="2" charset="0"/>
              </a:rPr>
              <a:t>*</a:t>
            </a: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. "Consumer Grade EEG as Research Tools: A Review" preprint on </a:t>
            </a:r>
            <a:r>
              <a:rPr lang="en" sz="1800" dirty="0" err="1">
                <a:solidFill>
                  <a:srgbClr val="000000"/>
                </a:solidFill>
                <a:latin typeface="Times" pitchFamily="2" charset="0"/>
              </a:rPr>
              <a:t>ResearchGrade</a:t>
            </a:r>
            <a:endParaRPr lang="en" sz="1800" dirty="0">
              <a:solidFill>
                <a:srgbClr val="000000"/>
              </a:solidFill>
              <a:latin typeface="Times" pitchFamily="2" charset="0"/>
            </a:endParaRPr>
          </a:p>
          <a:p>
            <a:pPr marL="203195" indent="0">
              <a:buClr>
                <a:srgbClr val="000000"/>
              </a:buClr>
              <a:buSzPts val="1200"/>
              <a:buNone/>
            </a:pPr>
            <a:r>
              <a:rPr lang="en" sz="1800" dirty="0">
                <a:solidFill>
                  <a:srgbClr val="000000"/>
                </a:solidFill>
                <a:latin typeface="Times" pitchFamily="2" charset="0"/>
              </a:rPr>
              <a:t>*corresponding author</a:t>
            </a:r>
            <a:endParaRPr sz="1800" dirty="0">
              <a:solidFill>
                <a:srgbClr val="00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8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FBAB-9CEE-1F48-9A02-49CD913C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87" y="178781"/>
            <a:ext cx="11630626" cy="763600"/>
          </a:xfrm>
        </p:spPr>
        <p:txBody>
          <a:bodyPr/>
          <a:lstStyle/>
          <a:p>
            <a:pPr algn="ctr"/>
            <a:r>
              <a:rPr lang="en-US" sz="2400" dirty="0">
                <a:latin typeface="Times" pitchFamily="2" charset="0"/>
              </a:rPr>
              <a:t>Thank you to INTERFACES-2019 :3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FCE94-EBB6-904D-AEE5-0618CE78A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687" y="942381"/>
            <a:ext cx="11630626" cy="5375320"/>
          </a:xfrm>
        </p:spPr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Core Team (10 PhD students, 5 research assistant) and National Collaborators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Electrical Engineer (Bio signal Processing and Control)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Computer Scientists/Engineers (Machine Learning, Deep Learning)</a:t>
            </a:r>
            <a:endParaRPr lang="th-TH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Biomedical Engineer (Parallel Computing for Bio signal Processing)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Neurologists (Dementia, Sleep Medicine)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Neuroscientists (Visual Attention)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Psychologist (Bias &amp; Decision Making)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Robotic Engineer (Bio-Inspired Robotic, </a:t>
            </a:r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BRAIN VISTEC</a:t>
            </a:r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)</a:t>
            </a:r>
          </a:p>
          <a:p>
            <a:pPr marL="152396" indent="0">
              <a:buNone/>
            </a:pPr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International Collaborators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Fatigue Countermeasure Lab @ NASA Ames Research Center</a:t>
            </a: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Yagi Lab (Neural Engineering) @ </a:t>
            </a:r>
            <a:r>
              <a:rPr lang="en-US" dirty="0" err="1">
                <a:solidFill>
                  <a:schemeClr val="tx1"/>
                </a:solidFill>
                <a:latin typeface="Times" pitchFamily="2" charset="0"/>
              </a:rPr>
              <a:t>TokyoTech</a:t>
            </a:r>
            <a:endParaRPr lang="en-US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Brain Dynamic (Thai Startup for EEG)</a:t>
            </a:r>
          </a:p>
        </p:txBody>
      </p:sp>
    </p:spTree>
    <p:extLst>
      <p:ext uri="{BB962C8B-B14F-4D97-AF65-F5344CB8AC3E}">
        <p14:creationId xmlns:p14="http://schemas.microsoft.com/office/powerpoint/2010/main" val="36451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D9CD-3E6D-9E46-925F-7B0334BED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25715"/>
            <a:ext cx="12192000" cy="9360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Study All of Those?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AA2B4-26E9-2740-A1D7-945CE2270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535207"/>
            <a:ext cx="9144000" cy="445029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Wilaiprasitporn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INTERFACES, BRAIN VISTEC, Information Science and Technology, VISTEC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596650-1EA4-354E-88D0-9492B2567AE8}"/>
              </a:ext>
            </a:extLst>
          </p:cNvPr>
          <p:cNvGrpSpPr/>
          <p:nvPr/>
        </p:nvGrpSpPr>
        <p:grpSpPr>
          <a:xfrm>
            <a:off x="161745" y="510380"/>
            <a:ext cx="4034971" cy="6024827"/>
            <a:chOff x="-66863" y="510380"/>
            <a:chExt cx="4034971" cy="6024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6ECBE2-E057-6C4E-822F-2997F375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139" b="11250"/>
            <a:stretch/>
          </p:blipFill>
          <p:spPr>
            <a:xfrm>
              <a:off x="0" y="510380"/>
              <a:ext cx="3901247" cy="47585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EB493C-AEC0-3F43-8EAF-9AA41B9849E5}"/>
                </a:ext>
              </a:extLst>
            </p:cNvPr>
            <p:cNvSpPr/>
            <p:nvPr/>
          </p:nvSpPr>
          <p:spPr>
            <a:xfrm>
              <a:off x="-66863" y="5704210"/>
              <a:ext cx="4034971" cy="83099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 Institutional Review Board (IRB)</a:t>
              </a:r>
              <a:endParaRPr lang="en-US"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2CF52A-675A-CE41-962B-285087A02AA8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 flipH="1">
              <a:off x="1950623" y="5268938"/>
              <a:ext cx="1" cy="4352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51E66A-5A48-5643-A8FA-3893FE626708}"/>
              </a:ext>
            </a:extLst>
          </p:cNvPr>
          <p:cNvGrpSpPr/>
          <p:nvPr/>
        </p:nvGrpSpPr>
        <p:grpSpPr>
          <a:xfrm>
            <a:off x="7995294" y="472196"/>
            <a:ext cx="4273007" cy="5769527"/>
            <a:chOff x="7995294" y="472196"/>
            <a:chExt cx="4273007" cy="57695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EE4E9B-CCEB-2840-B67E-95BFFE1C2402}"/>
                </a:ext>
              </a:extLst>
            </p:cNvPr>
            <p:cNvSpPr/>
            <p:nvPr/>
          </p:nvSpPr>
          <p:spPr>
            <a:xfrm>
              <a:off x="7995294" y="2799411"/>
              <a:ext cx="224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Experimenters</a:t>
              </a:r>
              <a:endParaRPr lang="en-US" sz="2400" dirty="0"/>
            </a:p>
          </p:txBody>
        </p:sp>
        <p:pic>
          <p:nvPicPr>
            <p:cNvPr id="22" name="Graphic 21" descr="Users">
              <a:extLst>
                <a:ext uri="{FF2B5EF4-FFF2-40B4-BE49-F238E27FC236}">
                  <a16:creationId xmlns:a16="http://schemas.microsoft.com/office/drawing/2014/main" id="{D78B5D37-992E-614E-A6AA-471C97C69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8289" y="1978029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Users">
              <a:extLst>
                <a:ext uri="{FF2B5EF4-FFF2-40B4-BE49-F238E27FC236}">
                  <a16:creationId xmlns:a16="http://schemas.microsoft.com/office/drawing/2014/main" id="{4527A669-C763-374B-9BFD-79FE7F9A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86187" y="1997998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Users">
              <a:extLst>
                <a:ext uri="{FF2B5EF4-FFF2-40B4-BE49-F238E27FC236}">
                  <a16:creationId xmlns:a16="http://schemas.microsoft.com/office/drawing/2014/main" id="{C28783C2-D568-D44D-BE6D-0EFF775C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10110" y="472196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B3699-A8EA-3A4C-A68C-E9FE03C03A8E}"/>
                </a:ext>
              </a:extLst>
            </p:cNvPr>
            <p:cNvSpPr/>
            <p:nvPr/>
          </p:nvSpPr>
          <p:spPr>
            <a:xfrm>
              <a:off x="8942396" y="1287645"/>
              <a:ext cx="224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Researchers</a:t>
              </a:r>
              <a:endParaRPr lang="en-US" sz="2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231611-0C9B-214B-85FA-018355ED412C}"/>
                </a:ext>
              </a:extLst>
            </p:cNvPr>
            <p:cNvSpPr/>
            <p:nvPr/>
          </p:nvSpPr>
          <p:spPr>
            <a:xfrm>
              <a:off x="10018473" y="2779190"/>
              <a:ext cx="224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Participants</a:t>
              </a:r>
              <a:endParaRPr lang="en-US" sz="2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EE5673-4052-D741-9E5B-FAE9714B8556}"/>
                </a:ext>
              </a:extLst>
            </p:cNvPr>
            <p:cNvSpPr/>
            <p:nvPr/>
          </p:nvSpPr>
          <p:spPr>
            <a:xfrm>
              <a:off x="9246736" y="5780058"/>
              <a:ext cx="1641147" cy="461665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People</a:t>
              </a:r>
              <a:endParaRPr lang="en-US" sz="24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76692EE-89BB-D840-918A-F8030D557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27"/>
            <a:stretch/>
          </p:blipFill>
          <p:spPr>
            <a:xfrm>
              <a:off x="7995294" y="3693590"/>
              <a:ext cx="4196706" cy="99880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8A7FD3-AE69-7A40-A7F2-ECF08C42B432}"/>
                </a:ext>
              </a:extLst>
            </p:cNvPr>
            <p:cNvSpPr/>
            <p:nvPr/>
          </p:nvSpPr>
          <p:spPr>
            <a:xfrm>
              <a:off x="9047907" y="4689504"/>
              <a:ext cx="2249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Partners</a:t>
              </a:r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6166FEA-CE7B-804C-A1A5-F93329B5F07D}"/>
              </a:ext>
            </a:extLst>
          </p:cNvPr>
          <p:cNvGrpSpPr/>
          <p:nvPr/>
        </p:nvGrpSpPr>
        <p:grpSpPr>
          <a:xfrm>
            <a:off x="4363034" y="510380"/>
            <a:ext cx="3490011" cy="5807191"/>
            <a:chOff x="4363034" y="510380"/>
            <a:chExt cx="3490011" cy="58071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B0E0EE-7F3C-A641-AEA8-77CE845BE66E}"/>
                </a:ext>
              </a:extLst>
            </p:cNvPr>
            <p:cNvGrpSpPr/>
            <p:nvPr/>
          </p:nvGrpSpPr>
          <p:grpSpPr>
            <a:xfrm>
              <a:off x="4363034" y="510380"/>
              <a:ext cx="3490011" cy="5807191"/>
              <a:chOff x="4134426" y="510380"/>
              <a:chExt cx="3490011" cy="580719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911C074-BAA6-EC4D-AC0D-5F0654C9C0D7}"/>
                  </a:ext>
                </a:extLst>
              </p:cNvPr>
              <p:cNvGrpSpPr/>
              <p:nvPr/>
            </p:nvGrpSpPr>
            <p:grpSpPr>
              <a:xfrm>
                <a:off x="4134426" y="510380"/>
                <a:ext cx="3490011" cy="4976194"/>
                <a:chOff x="4134426" y="510380"/>
                <a:chExt cx="3490011" cy="497619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75319B7-7375-B345-A60F-35D00AEFA9F6}"/>
                    </a:ext>
                  </a:extLst>
                </p:cNvPr>
                <p:cNvGrpSpPr/>
                <p:nvPr/>
              </p:nvGrpSpPr>
              <p:grpSpPr>
                <a:xfrm>
                  <a:off x="4134426" y="510380"/>
                  <a:ext cx="3490011" cy="3463016"/>
                  <a:chOff x="4134426" y="510380"/>
                  <a:chExt cx="3490011" cy="3463016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3FE3360-F38D-0D45-9AB7-45ECFC338A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134426" y="510380"/>
                    <a:ext cx="3490011" cy="1963132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6BD664B6-C5B4-FF4C-8D65-A8EC22EF36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31971"/>
                  <a:stretch/>
                </p:blipFill>
                <p:spPr>
                  <a:xfrm>
                    <a:off x="4134426" y="2473511"/>
                    <a:ext cx="1240184" cy="14998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C153328-30C7-D14A-A808-438C9520DC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34426" y="3955872"/>
                  <a:ext cx="3490000" cy="1530702"/>
                </a:xfrm>
                <a:prstGeom prst="rect">
                  <a:avLst/>
                </a:prstGeom>
              </p:spPr>
            </p:pic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0EA868-572C-D34C-B466-1F8C3D567F66}"/>
                  </a:ext>
                </a:extLst>
              </p:cNvPr>
              <p:cNvSpPr/>
              <p:nvPr/>
            </p:nvSpPr>
            <p:spPr>
              <a:xfrm>
                <a:off x="4971086" y="5855906"/>
                <a:ext cx="2249828" cy="461665"/>
              </a:xfrm>
              <a:prstGeom prst="rect">
                <a:avLst/>
              </a:prstGeom>
              <a:ln w="571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</a:rPr>
                  <a:t>Living Lab</a:t>
                </a:r>
                <a:endParaRPr lang="en-US" sz="2400" dirty="0"/>
              </a:p>
            </p:txBody>
          </p:sp>
        </p:grpSp>
        <p:pic>
          <p:nvPicPr>
            <p:cNvPr id="42" name="Picture 41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F6CF549C-7E60-6542-9A21-7BC76E8EF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0" t="14250" r="8445" b="12534"/>
            <a:stretch/>
          </p:blipFill>
          <p:spPr>
            <a:xfrm>
              <a:off x="5560785" y="2451085"/>
              <a:ext cx="2292255" cy="152231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920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"/>
    </mc:Choice>
    <mc:Fallback>
      <p:transition spd="slow" advTm="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860400" y="0"/>
            <a:ext cx="8471200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Affective Computing (for Media Tech.)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sp>
        <p:nvSpPr>
          <p:cNvPr id="355" name="Google Shape;355;p68"/>
          <p:cNvSpPr txBox="1"/>
          <p:nvPr/>
        </p:nvSpPr>
        <p:spPr>
          <a:xfrm>
            <a:off x="101600" y="6095092"/>
            <a:ext cx="11988799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</a:pPr>
            <a:r>
              <a:rPr lang="en" sz="1600" kern="0" dirty="0">
                <a:latin typeface="Times" pitchFamily="2" charset="0"/>
                <a:cs typeface="Arial"/>
                <a:sym typeface="Arial"/>
              </a:rPr>
              <a:t>P. Lakhan, N.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Banluesombatkul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V.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Changniam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R.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Dhithijaiyratn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P.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Leelaarporn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E.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Boonchieng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S. </a:t>
            </a:r>
            <a:r>
              <a:rPr lang="en" sz="1600" kern="0" dirty="0" err="1">
                <a:latin typeface="Times" pitchFamily="2" charset="0"/>
                <a:cs typeface="Arial"/>
                <a:sym typeface="Arial"/>
              </a:rPr>
              <a:t>Hompoonsup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 and T. Wilaiprasitporn</a:t>
            </a:r>
            <a:r>
              <a:rPr lang="en" sz="1600" b="1" kern="0" dirty="0">
                <a:latin typeface="Times" pitchFamily="2" charset="0"/>
                <a:cs typeface="Arial"/>
                <a:sym typeface="Arial"/>
              </a:rPr>
              <a:t>*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 “</a:t>
            </a:r>
            <a:r>
              <a:rPr lang="en" sz="1600" b="1" i="1" kern="0" dirty="0">
                <a:latin typeface="Times" pitchFamily="2" charset="0"/>
                <a:cs typeface="Arial"/>
                <a:sym typeface="Arial"/>
              </a:rPr>
              <a:t>Consumer Grade </a:t>
            </a:r>
            <a:r>
              <a:rPr lang="en" sz="1600" i="1" kern="0" dirty="0">
                <a:latin typeface="Times" pitchFamily="2" charset="0"/>
                <a:cs typeface="Arial"/>
                <a:sym typeface="Arial"/>
              </a:rPr>
              <a:t>Brain Sensing for Emotion Recognition</a:t>
            </a:r>
            <a:r>
              <a:rPr lang="en" sz="1600" kern="0" dirty="0">
                <a:latin typeface="Times" pitchFamily="2" charset="0"/>
                <a:cs typeface="Arial"/>
                <a:sym typeface="Arial"/>
              </a:rPr>
              <a:t>,” </a:t>
            </a:r>
            <a:r>
              <a:rPr lang="en-US" sz="1600" dirty="0">
                <a:latin typeface="Times" pitchFamily="2" charset="0"/>
              </a:rPr>
              <a:t>in </a:t>
            </a:r>
            <a:r>
              <a:rPr lang="en-US" sz="1600" i="1" dirty="0">
                <a:latin typeface="Times" pitchFamily="2" charset="0"/>
              </a:rPr>
              <a:t>IEEE Sensors Journal</a:t>
            </a:r>
            <a:r>
              <a:rPr lang="en-US" sz="1600" dirty="0">
                <a:latin typeface="Times" pitchFamily="2" charset="0"/>
              </a:rPr>
              <a:t>, vol. 19, no. 21, pp. 9896-9907, 1 Nov.1, 2019</a:t>
            </a:r>
          </a:p>
        </p:txBody>
      </p:sp>
      <p:pic>
        <p:nvPicPr>
          <p:cNvPr id="3" name="Picture 2" descr="A living room filled with furniture and a flat screen tv&#10;&#10;Description automatically generated">
            <a:extLst>
              <a:ext uri="{FF2B5EF4-FFF2-40B4-BE49-F238E27FC236}">
                <a16:creationId xmlns:a16="http://schemas.microsoft.com/office/drawing/2014/main" id="{54E7C1DF-987B-9544-8CE6-A785A851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" y="1128337"/>
            <a:ext cx="5460110" cy="40960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AD8989-D329-6E4D-A61E-5F7C0457086E}"/>
              </a:ext>
            </a:extLst>
          </p:cNvPr>
          <p:cNvCxnSpPr>
            <a:cxnSpLocks/>
          </p:cNvCxnSpPr>
          <p:nvPr/>
        </p:nvCxnSpPr>
        <p:spPr>
          <a:xfrm flipH="1">
            <a:off x="3950777" y="3747051"/>
            <a:ext cx="194154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1E12A8-36ED-9041-8847-167C6107B50A}"/>
              </a:ext>
            </a:extLst>
          </p:cNvPr>
          <p:cNvCxnSpPr>
            <a:cxnSpLocks/>
          </p:cNvCxnSpPr>
          <p:nvPr/>
        </p:nvCxnSpPr>
        <p:spPr>
          <a:xfrm flipH="1">
            <a:off x="4403966" y="3153493"/>
            <a:ext cx="148835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852F6-9B07-7B45-8182-960BC2B2F796}"/>
              </a:ext>
            </a:extLst>
          </p:cNvPr>
          <p:cNvSpPr txBox="1"/>
          <p:nvPr/>
        </p:nvSpPr>
        <p:spPr>
          <a:xfrm>
            <a:off x="5892316" y="2968827"/>
            <a:ext cx="671001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C58D18-BB3E-F940-B0D3-F4AEE34ED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0" t="20578" b="31915"/>
          <a:stretch/>
        </p:blipFill>
        <p:spPr>
          <a:xfrm>
            <a:off x="6662952" y="1633657"/>
            <a:ext cx="5529048" cy="3590686"/>
          </a:xfrm>
          <a:prstGeom prst="rect">
            <a:avLst/>
          </a:prstGeom>
        </p:spPr>
      </p:pic>
      <p:sp>
        <p:nvSpPr>
          <p:cNvPr id="20" name="Google Shape;355;p68">
            <a:extLst>
              <a:ext uri="{FF2B5EF4-FFF2-40B4-BE49-F238E27FC236}">
                <a16:creationId xmlns:a16="http://schemas.microsoft.com/office/drawing/2014/main" id="{27975078-F28E-D240-BB0E-D69CA3B40D69}"/>
              </a:ext>
            </a:extLst>
          </p:cNvPr>
          <p:cNvSpPr txBox="1"/>
          <p:nvPr/>
        </p:nvSpPr>
        <p:spPr>
          <a:xfrm>
            <a:off x="6759205" y="4470978"/>
            <a:ext cx="2032223" cy="450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4530B-3985-114A-B07F-23252387F476}"/>
              </a:ext>
            </a:extLst>
          </p:cNvPr>
          <p:cNvSpPr txBox="1"/>
          <p:nvPr/>
        </p:nvSpPr>
        <p:spPr>
          <a:xfrm>
            <a:off x="5727752" y="3490388"/>
            <a:ext cx="839578" cy="923330"/>
          </a:xfrm>
          <a:prstGeom prst="rect">
            <a:avLst/>
          </a:prstGeom>
          <a:solidFill>
            <a:srgbClr val="FFFF0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11CE9-DCD0-B341-900D-CAF342569072}"/>
              </a:ext>
            </a:extLst>
          </p:cNvPr>
          <p:cNvGrpSpPr/>
          <p:nvPr/>
        </p:nvGrpSpPr>
        <p:grpSpPr>
          <a:xfrm>
            <a:off x="3373775" y="-132352"/>
            <a:ext cx="5444449" cy="6990352"/>
            <a:chOff x="3373775" y="-132352"/>
            <a:chExt cx="5444449" cy="6990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4140E0-7C1B-D642-A7D5-9EDB5CB3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3775" y="0"/>
              <a:ext cx="5444449" cy="6858000"/>
            </a:xfrm>
            <a:prstGeom prst="rect">
              <a:avLst/>
            </a:prstGeom>
          </p:spPr>
        </p:pic>
        <p:sp>
          <p:nvSpPr>
            <p:cNvPr id="23" name="Google Shape;351;p68">
              <a:extLst>
                <a:ext uri="{FF2B5EF4-FFF2-40B4-BE49-F238E27FC236}">
                  <a16:creationId xmlns:a16="http://schemas.microsoft.com/office/drawing/2014/main" id="{00F04B41-4780-234A-80B5-DA40536F281D}"/>
                </a:ext>
              </a:extLst>
            </p:cNvPr>
            <p:cNvSpPr txBox="1"/>
            <p:nvPr/>
          </p:nvSpPr>
          <p:spPr>
            <a:xfrm>
              <a:off x="5999422" y="-132352"/>
              <a:ext cx="2579094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2000" b="1" kern="0" dirty="0">
                  <a:solidFill>
                    <a:srgbClr val="FF0000"/>
                  </a:solidFill>
                  <a:latin typeface="Times" pitchFamily="2" charset="0"/>
                  <a:cs typeface="Arial"/>
                  <a:sym typeface="Arial"/>
                </a:rPr>
                <a:t>They did send out to all subscribers !!!</a:t>
              </a:r>
              <a:endParaRPr sz="2000" b="1" kern="0" dirty="0">
                <a:solidFill>
                  <a:srgbClr val="FF0000"/>
                </a:solidFill>
                <a:latin typeface="Times" pitchFamily="2" charset="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2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860400" y="-101598"/>
            <a:ext cx="8471200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Wrist-Worn Device (Sleep &amp; Exercise)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sp>
        <p:nvSpPr>
          <p:cNvPr id="355" name="Google Shape;355;p68"/>
          <p:cNvSpPr txBox="1"/>
          <p:nvPr/>
        </p:nvSpPr>
        <p:spPr>
          <a:xfrm>
            <a:off x="0" y="6369218"/>
            <a:ext cx="11988799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Choksatchawathi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T.,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Ponglertnapakorn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P.,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Ditthapron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A.,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Leelaarporn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P.,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Wisutthisen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T.,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Piriyajitakonkij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M., &amp; </a:t>
            </a:r>
            <a:r>
              <a:rPr lang="en-US" sz="1100" dirty="0" err="1">
                <a:solidFill>
                  <a:srgbClr val="222222"/>
                </a:solidFill>
                <a:latin typeface="Times" pitchFamily="2" charset="0"/>
              </a:rPr>
              <a:t>Wilaiprasitporn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, T*. (2019). Improving Heart Rate Estimation on Consumer Grade Wrist-Worn Device Using Post-Calibration Approach. </a:t>
            </a:r>
            <a:r>
              <a:rPr lang="en-US" sz="1100" i="1" dirty="0" err="1">
                <a:solidFill>
                  <a:srgbClr val="222222"/>
                </a:solidFill>
                <a:latin typeface="Times" pitchFamily="2" charset="0"/>
              </a:rPr>
              <a:t>arXiv</a:t>
            </a:r>
            <a:r>
              <a:rPr lang="en-US" sz="1100" i="1" dirty="0">
                <a:solidFill>
                  <a:srgbClr val="222222"/>
                </a:solidFill>
                <a:latin typeface="Times" pitchFamily="2" charset="0"/>
              </a:rPr>
              <a:t> preprint arXiv:1910.07881</a:t>
            </a:r>
            <a:r>
              <a:rPr lang="en-US" sz="1100" dirty="0">
                <a:solidFill>
                  <a:srgbClr val="222222"/>
                </a:solidFill>
                <a:latin typeface="Times" pitchFamily="2" charset="0"/>
              </a:rPr>
              <a:t>.</a:t>
            </a:r>
            <a:endParaRPr lang="en-US" sz="1100" dirty="0">
              <a:latin typeface="Time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854E-8768-234E-AE71-38FB766F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22" y="762907"/>
            <a:ext cx="8792662" cy="24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EE5A90-DDB0-CD40-B4F4-1D0E36B62FBF}"/>
              </a:ext>
            </a:extLst>
          </p:cNvPr>
          <p:cNvSpPr/>
          <p:nvPr/>
        </p:nvSpPr>
        <p:spPr>
          <a:xfrm>
            <a:off x="3076514" y="1530626"/>
            <a:ext cx="1137677" cy="1192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41D92F-6F8A-6549-9488-2F6D2DFC548A}"/>
              </a:ext>
            </a:extLst>
          </p:cNvPr>
          <p:cNvSpPr/>
          <p:nvPr/>
        </p:nvSpPr>
        <p:spPr>
          <a:xfrm>
            <a:off x="10923246" y="1096085"/>
            <a:ext cx="124859" cy="1109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51;p68">
            <a:extLst>
              <a:ext uri="{FF2B5EF4-FFF2-40B4-BE49-F238E27FC236}">
                <a16:creationId xmlns:a16="http://schemas.microsoft.com/office/drawing/2014/main" id="{B6176324-670B-4145-BB83-7BE4F1879121}"/>
              </a:ext>
            </a:extLst>
          </p:cNvPr>
          <p:cNvSpPr txBox="1"/>
          <p:nvPr/>
        </p:nvSpPr>
        <p:spPr>
          <a:xfrm>
            <a:off x="8952" y="959135"/>
            <a:ext cx="2605583" cy="21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Times" pitchFamily="2" charset="0"/>
                <a:cs typeface="Arial"/>
                <a:sym typeface="Arial"/>
              </a:rPr>
              <a:t>Apple Watch 4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highlight>
                  <a:srgbClr val="FFFF00"/>
                </a:highlight>
                <a:latin typeface="Times" pitchFamily="2" charset="0"/>
                <a:cs typeface="Arial"/>
                <a:sym typeface="Arial"/>
              </a:rPr>
              <a:t>Empatica</a:t>
            </a:r>
            <a:r>
              <a:rPr lang="en-US" sz="2000" kern="0" dirty="0">
                <a:highlight>
                  <a:srgbClr val="FFFF00"/>
                </a:highlight>
                <a:latin typeface="Times" pitchFamily="2" charset="0"/>
                <a:cs typeface="Arial"/>
                <a:sym typeface="Arial"/>
              </a:rPr>
              <a:t> E4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Times" pitchFamily="2" charset="0"/>
                <a:cs typeface="Arial"/>
                <a:sym typeface="Arial"/>
              </a:rPr>
              <a:t>Fitbit Charge HR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latin typeface="Times" pitchFamily="2" charset="0"/>
                <a:cs typeface="Arial"/>
                <a:sym typeface="Arial"/>
              </a:rPr>
              <a:t>TicWatch</a:t>
            </a:r>
            <a:r>
              <a:rPr lang="en-US" sz="2000" kern="0" dirty="0">
                <a:latin typeface="Times" pitchFamily="2" charset="0"/>
                <a:cs typeface="Arial"/>
                <a:sym typeface="Arial"/>
              </a:rPr>
              <a:t> Pro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Times" pitchFamily="2" charset="0"/>
                <a:cs typeface="Arial"/>
                <a:sym typeface="Arial"/>
              </a:rPr>
              <a:t>Polar H10</a:t>
            </a:r>
          </a:p>
          <a:p>
            <a:pPr marL="342900" indent="-342900" defTabSz="121917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kern="0" dirty="0" err="1">
                <a:highlight>
                  <a:srgbClr val="FFFF00"/>
                </a:highlight>
                <a:latin typeface="Times" pitchFamily="2" charset="0"/>
                <a:cs typeface="Arial"/>
                <a:sym typeface="Arial"/>
              </a:rPr>
              <a:t>Biosignalplux</a:t>
            </a:r>
            <a:r>
              <a:rPr lang="en-US" sz="2000" kern="0" dirty="0">
                <a:highlight>
                  <a:srgbClr val="FFFF00"/>
                </a:highlight>
                <a:latin typeface="Times" pitchFamily="2" charset="0"/>
                <a:cs typeface="Arial"/>
                <a:sym typeface="Arial"/>
              </a:rPr>
              <a:t> kit</a:t>
            </a:r>
            <a:endParaRPr sz="2000" kern="0" dirty="0">
              <a:highlight>
                <a:srgbClr val="FFFF00"/>
              </a:highlight>
              <a:latin typeface="Times" pitchFamily="2" charset="0"/>
              <a:cs typeface="Arial"/>
              <a:sym typeface="Arial"/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52F8ADD-2F66-4640-BDF0-17239E322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18" y="3204541"/>
            <a:ext cx="3223490" cy="3208165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BDC5340C-920B-5546-B9CF-1FC00460B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841" y="3210446"/>
            <a:ext cx="3260250" cy="3255092"/>
          </a:xfrm>
          <a:prstGeom prst="rect">
            <a:avLst/>
          </a:prstGeom>
        </p:spPr>
      </p:pic>
      <p:sp>
        <p:nvSpPr>
          <p:cNvPr id="13" name="Google Shape;355;p68">
            <a:extLst>
              <a:ext uri="{FF2B5EF4-FFF2-40B4-BE49-F238E27FC236}">
                <a16:creationId xmlns:a16="http://schemas.microsoft.com/office/drawing/2014/main" id="{2E8AB957-D6F3-D948-8EF4-AEF807258163}"/>
              </a:ext>
            </a:extLst>
          </p:cNvPr>
          <p:cNvSpPr txBox="1"/>
          <p:nvPr/>
        </p:nvSpPr>
        <p:spPr>
          <a:xfrm>
            <a:off x="7539023" y="4456538"/>
            <a:ext cx="1164935" cy="762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Machine Learning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E87FE9-BC05-4E4F-8AE8-DC119DC6219E}"/>
              </a:ext>
            </a:extLst>
          </p:cNvPr>
          <p:cNvSpPr/>
          <p:nvPr/>
        </p:nvSpPr>
        <p:spPr>
          <a:xfrm>
            <a:off x="7368108" y="4736686"/>
            <a:ext cx="235328" cy="23195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2A84B6B-D738-5F48-800E-497EEFB7288B}"/>
              </a:ext>
            </a:extLst>
          </p:cNvPr>
          <p:cNvSpPr/>
          <p:nvPr/>
        </p:nvSpPr>
        <p:spPr>
          <a:xfrm>
            <a:off x="8590513" y="4735502"/>
            <a:ext cx="235328" cy="23195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52EBC1-D0C2-0040-B582-0E740CF38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313" b="9810"/>
          <a:stretch/>
        </p:blipFill>
        <p:spPr>
          <a:xfrm>
            <a:off x="307589" y="3084116"/>
            <a:ext cx="1871719" cy="3078146"/>
          </a:xfrm>
          <a:prstGeom prst="rect">
            <a:avLst/>
          </a:prstGeom>
        </p:spPr>
      </p:pic>
      <p:sp>
        <p:nvSpPr>
          <p:cNvPr id="21" name="Google Shape;355;p68">
            <a:extLst>
              <a:ext uri="{FF2B5EF4-FFF2-40B4-BE49-F238E27FC236}">
                <a16:creationId xmlns:a16="http://schemas.microsoft.com/office/drawing/2014/main" id="{91F32874-970C-9343-A976-64A26BD26C57}"/>
              </a:ext>
            </a:extLst>
          </p:cNvPr>
          <p:cNvSpPr txBox="1"/>
          <p:nvPr/>
        </p:nvSpPr>
        <p:spPr>
          <a:xfrm>
            <a:off x="992399" y="4254643"/>
            <a:ext cx="3152219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Datasets from about 10 sensors</a:t>
            </a:r>
          </a:p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29 Participants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BAB4CF-A754-F74C-B3D3-4605D0C85FD9}"/>
              </a:ext>
            </a:extLst>
          </p:cNvPr>
          <p:cNvSpPr/>
          <p:nvPr/>
        </p:nvSpPr>
        <p:spPr>
          <a:xfrm>
            <a:off x="1618637" y="4967458"/>
            <a:ext cx="1641147" cy="46166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</a:rPr>
              <a:t>Values !</a:t>
            </a:r>
            <a:endParaRPr lang="en-US" sz="2400" dirty="0"/>
          </a:p>
        </p:txBody>
      </p:sp>
      <p:sp>
        <p:nvSpPr>
          <p:cNvPr id="26" name="Google Shape;355;p68">
            <a:extLst>
              <a:ext uri="{FF2B5EF4-FFF2-40B4-BE49-F238E27FC236}">
                <a16:creationId xmlns:a16="http://schemas.microsoft.com/office/drawing/2014/main" id="{73CFC5F3-B511-E443-B2E3-454C71439E0A}"/>
              </a:ext>
            </a:extLst>
          </p:cNvPr>
          <p:cNvSpPr txBox="1"/>
          <p:nvPr/>
        </p:nvSpPr>
        <p:spPr>
          <a:xfrm>
            <a:off x="2709492" y="361320"/>
            <a:ext cx="1871719" cy="4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Skin Preparation</a:t>
            </a:r>
          </a:p>
        </p:txBody>
      </p:sp>
      <p:sp>
        <p:nvSpPr>
          <p:cNvPr id="27" name="Google Shape;355;p68">
            <a:extLst>
              <a:ext uri="{FF2B5EF4-FFF2-40B4-BE49-F238E27FC236}">
                <a16:creationId xmlns:a16="http://schemas.microsoft.com/office/drawing/2014/main" id="{7B3BD4EB-FFA6-3049-BEF2-D721BC75C39C}"/>
              </a:ext>
            </a:extLst>
          </p:cNvPr>
          <p:cNvSpPr txBox="1"/>
          <p:nvPr/>
        </p:nvSpPr>
        <p:spPr>
          <a:xfrm>
            <a:off x="5058539" y="341335"/>
            <a:ext cx="1871719" cy="4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Resting</a:t>
            </a:r>
          </a:p>
        </p:txBody>
      </p:sp>
      <p:sp>
        <p:nvSpPr>
          <p:cNvPr id="28" name="Google Shape;355;p68">
            <a:extLst>
              <a:ext uri="{FF2B5EF4-FFF2-40B4-BE49-F238E27FC236}">
                <a16:creationId xmlns:a16="http://schemas.microsoft.com/office/drawing/2014/main" id="{D54718DF-37A8-2443-B025-656BBDA60E66}"/>
              </a:ext>
            </a:extLst>
          </p:cNvPr>
          <p:cNvSpPr txBox="1"/>
          <p:nvPr/>
        </p:nvSpPr>
        <p:spPr>
          <a:xfrm>
            <a:off x="7185630" y="341335"/>
            <a:ext cx="1871719" cy="4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Sleeping</a:t>
            </a:r>
          </a:p>
        </p:txBody>
      </p:sp>
      <p:sp>
        <p:nvSpPr>
          <p:cNvPr id="29" name="Google Shape;355;p68">
            <a:extLst>
              <a:ext uri="{FF2B5EF4-FFF2-40B4-BE49-F238E27FC236}">
                <a16:creationId xmlns:a16="http://schemas.microsoft.com/office/drawing/2014/main" id="{EB6850C6-5775-5948-8D27-2BD1D95D352F}"/>
              </a:ext>
            </a:extLst>
          </p:cNvPr>
          <p:cNvSpPr txBox="1"/>
          <p:nvPr/>
        </p:nvSpPr>
        <p:spPr>
          <a:xfrm>
            <a:off x="9523427" y="361320"/>
            <a:ext cx="1871719" cy="4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latin typeface="Times" pitchFamily="2" charset="0"/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3100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550056" y="0"/>
            <a:ext cx="11091888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SSVEP-Based Brain-Computer Interfaces (Assistive Tech.)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sp>
        <p:nvSpPr>
          <p:cNvPr id="355" name="Google Shape;355;p68"/>
          <p:cNvSpPr txBox="1"/>
          <p:nvPr/>
        </p:nvSpPr>
        <p:spPr>
          <a:xfrm>
            <a:off x="420558" y="5840259"/>
            <a:ext cx="11350884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</a:pP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P.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Autthasan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X. Du, J.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Arnin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S.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Lamyai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M.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Perera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S.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Itthipuripat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T. Yagi, P.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Manoonpong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 and T. </a:t>
            </a:r>
            <a:r>
              <a:rPr lang="en-US" sz="1600" kern="0" dirty="0" err="1">
                <a:latin typeface="Times" pitchFamily="2" charset="0"/>
                <a:cs typeface="Arial"/>
                <a:sym typeface="Arial"/>
              </a:rPr>
              <a:t>Wilaiprasitporn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, “A Single-Channel </a:t>
            </a:r>
            <a:r>
              <a:rPr lang="en-US" sz="1600" b="1" kern="0" dirty="0">
                <a:latin typeface="Times" pitchFamily="2" charset="0"/>
                <a:cs typeface="Arial"/>
                <a:sym typeface="Arial"/>
              </a:rPr>
              <a:t>Consumer-Grade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 EEG Device for Brain-Computer Interface: Enhancing Detection of SSVEP and Its Amplitude Modulation,” in </a:t>
            </a:r>
            <a:r>
              <a:rPr lang="en-US" sz="1600" i="1" kern="0" dirty="0">
                <a:latin typeface="Times" pitchFamily="2" charset="0"/>
                <a:cs typeface="Arial"/>
                <a:sym typeface="Arial"/>
              </a:rPr>
              <a:t>IEEE Sensors Journal</a:t>
            </a:r>
            <a:r>
              <a:rPr lang="en-US" sz="1600" kern="0" dirty="0">
                <a:latin typeface="Times" pitchFamily="2" charset="0"/>
                <a:cs typeface="Arial"/>
                <a:sym typeface="Arial"/>
              </a:rPr>
              <a:t>. </a:t>
            </a:r>
            <a:endParaRPr lang="en-US" sz="1600" dirty="0">
              <a:latin typeface="Times" pitchFamily="2" charset="0"/>
            </a:endParaRPr>
          </a:p>
        </p:txBody>
      </p:sp>
      <p:pic>
        <p:nvPicPr>
          <p:cNvPr id="4" name="EEG headsets.pdf" descr="EEG headsets.pdf">
            <a:extLst>
              <a:ext uri="{FF2B5EF4-FFF2-40B4-BE49-F238E27FC236}">
                <a16:creationId xmlns:a16="http://schemas.microsoft.com/office/drawing/2014/main" id="{3839EB4D-8C36-F944-85CB-E6EB2E77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" y="3640216"/>
            <a:ext cx="1470143" cy="1058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AE8E28-BFF5-5244-BF7B-EE1431B56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76"/>
          <a:stretch/>
        </p:blipFill>
        <p:spPr>
          <a:xfrm>
            <a:off x="9948458" y="3302801"/>
            <a:ext cx="2225099" cy="17573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DAA68B-B3C9-CA4D-AF97-0AB8A752FA5D}"/>
              </a:ext>
            </a:extLst>
          </p:cNvPr>
          <p:cNvGrpSpPr/>
          <p:nvPr/>
        </p:nvGrpSpPr>
        <p:grpSpPr>
          <a:xfrm>
            <a:off x="3214671" y="551706"/>
            <a:ext cx="3055257" cy="2215862"/>
            <a:chOff x="3153519" y="0"/>
            <a:chExt cx="3357009" cy="27035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50E8C9-192C-D145-8D21-EDE7037DF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32" t="22989" r="12266" b="16287"/>
            <a:stretch/>
          </p:blipFill>
          <p:spPr>
            <a:xfrm>
              <a:off x="3153519" y="0"/>
              <a:ext cx="3357009" cy="270351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E56603-6CD5-CA42-9718-A68112A98787}"/>
                </a:ext>
              </a:extLst>
            </p:cNvPr>
            <p:cNvSpPr/>
            <p:nvPr/>
          </p:nvSpPr>
          <p:spPr>
            <a:xfrm>
              <a:off x="4621711" y="219456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8E0BF-BA3C-CB40-AD9D-4C140B57F6CC}"/>
                </a:ext>
              </a:extLst>
            </p:cNvPr>
            <p:cNvSpPr/>
            <p:nvPr/>
          </p:nvSpPr>
          <p:spPr>
            <a:xfrm>
              <a:off x="3384223" y="903699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F9516C-82FF-4F45-AC00-B5E4E85081AE}"/>
                </a:ext>
              </a:extLst>
            </p:cNvPr>
            <p:cNvSpPr/>
            <p:nvPr/>
          </p:nvSpPr>
          <p:spPr>
            <a:xfrm>
              <a:off x="4621711" y="1604672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EF1E2-F564-414B-AD9A-07118591F0FC}"/>
                </a:ext>
              </a:extLst>
            </p:cNvPr>
            <p:cNvSpPr/>
            <p:nvPr/>
          </p:nvSpPr>
          <p:spPr>
            <a:xfrm>
              <a:off x="5885688" y="903699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D6AFA1-2090-B548-8626-E0416F870D30}"/>
                </a:ext>
              </a:extLst>
            </p:cNvPr>
            <p:cNvSpPr/>
            <p:nvPr/>
          </p:nvSpPr>
          <p:spPr>
            <a:xfrm>
              <a:off x="5031667" y="903699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ABC023-F704-9844-B777-EF9730708973}"/>
                </a:ext>
              </a:extLst>
            </p:cNvPr>
            <p:cNvSpPr/>
            <p:nvPr/>
          </p:nvSpPr>
          <p:spPr>
            <a:xfrm>
              <a:off x="4238244" y="916669"/>
              <a:ext cx="420624" cy="448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C769AF-C5F7-F543-88BB-20D40EF62B6E}"/>
                </a:ext>
              </a:extLst>
            </p:cNvPr>
            <p:cNvCxnSpPr>
              <a:cxnSpLocks/>
            </p:cNvCxnSpPr>
            <p:nvPr/>
          </p:nvCxnSpPr>
          <p:spPr>
            <a:xfrm>
              <a:off x="5946648" y="1134568"/>
              <a:ext cx="2987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29A326-E2B8-A349-8356-92962CD08B5E}"/>
                </a:ext>
              </a:extLst>
            </p:cNvPr>
            <p:cNvCxnSpPr>
              <a:cxnSpLocks/>
            </p:cNvCxnSpPr>
            <p:nvPr/>
          </p:nvCxnSpPr>
          <p:spPr>
            <a:xfrm>
              <a:off x="3445183" y="1134568"/>
              <a:ext cx="2987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230E2E3-C5FE-0F46-8B2F-F35E3C1A1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2023" y="265176"/>
              <a:ext cx="0" cy="3542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6823964-4403-7042-87AC-5E8B8FD2A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2023" y="1659603"/>
              <a:ext cx="0" cy="3542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10EB5D-2E1B-0144-9E6B-B7C349022684}"/>
                </a:ext>
              </a:extLst>
            </p:cNvPr>
            <p:cNvSpPr txBox="1"/>
            <p:nvPr/>
          </p:nvSpPr>
          <p:spPr>
            <a:xfrm>
              <a:off x="4984649" y="1006439"/>
              <a:ext cx="514659" cy="300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latin typeface="Sukhumvit Set Text" panose="02000506000000020004" pitchFamily="2" charset="-34"/>
                  <a:cs typeface="Sukhumvit Set Text" panose="02000506000000020004" pitchFamily="2" charset="-34"/>
                </a:rPr>
                <a:t>FAST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BFA3B1-5C2F-4540-A325-F624EA9B1065}"/>
                </a:ext>
              </a:extLst>
            </p:cNvPr>
            <p:cNvSpPr txBox="1"/>
            <p:nvPr/>
          </p:nvSpPr>
          <p:spPr>
            <a:xfrm>
              <a:off x="4159522" y="1005985"/>
              <a:ext cx="578067" cy="300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Sukhumvit Set Text" panose="02000506000000020004" pitchFamily="2" charset="-34"/>
                  <a:cs typeface="Sukhumvit Set Text" panose="02000506000000020004" pitchFamily="2" charset="-34"/>
                </a:rPr>
                <a:t>SLOW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984668-B63C-D244-904D-FA66B97A9AFF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flipV="1">
            <a:off x="785072" y="1659637"/>
            <a:ext cx="2429599" cy="198057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AC6C25-FBF6-784E-8A07-C83749B9C3F8}"/>
              </a:ext>
            </a:extLst>
          </p:cNvPr>
          <p:cNvCxnSpPr>
            <a:cxnSpLocks/>
          </p:cNvCxnSpPr>
          <p:nvPr/>
        </p:nvCxnSpPr>
        <p:spPr>
          <a:xfrm flipV="1">
            <a:off x="1130992" y="1426276"/>
            <a:ext cx="2030146" cy="164133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09A11B-2D44-D241-843A-99E4A39B2A19}"/>
              </a:ext>
            </a:extLst>
          </p:cNvPr>
          <p:cNvSpPr txBox="1"/>
          <p:nvPr/>
        </p:nvSpPr>
        <p:spPr>
          <a:xfrm rot="19240843">
            <a:off x="1322558" y="1995308"/>
            <a:ext cx="127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Pay Attention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00230-EE66-FB4A-9050-ACDD6F8AA5E1}"/>
              </a:ext>
            </a:extLst>
          </p:cNvPr>
          <p:cNvSpPr txBox="1"/>
          <p:nvPr/>
        </p:nvSpPr>
        <p:spPr>
          <a:xfrm rot="19245850">
            <a:off x="1656385" y="235470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Visual Feedback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AE3604-4186-D048-A4C8-02ABE56526CB}"/>
              </a:ext>
            </a:extLst>
          </p:cNvPr>
          <p:cNvSpPr txBox="1"/>
          <p:nvPr/>
        </p:nvSpPr>
        <p:spPr>
          <a:xfrm>
            <a:off x="1185494" y="493128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Human</a:t>
            </a:r>
          </a:p>
          <a:p>
            <a:pPr algn="ctr"/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 Response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ADC9FA-F95D-1349-A5BA-0FAE0C9EAC9A}"/>
              </a:ext>
            </a:extLst>
          </p:cNvPr>
          <p:cNvSpPr txBox="1"/>
          <p:nvPr/>
        </p:nvSpPr>
        <p:spPr>
          <a:xfrm>
            <a:off x="1925553" y="4147788"/>
            <a:ext cx="128911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Brain signal acquisition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4A110-9DCB-C14C-9BA2-BBED7C60F308}"/>
              </a:ext>
            </a:extLst>
          </p:cNvPr>
          <p:cNvSpPr txBox="1"/>
          <p:nvPr/>
        </p:nvSpPr>
        <p:spPr>
          <a:xfrm>
            <a:off x="5088764" y="4152456"/>
            <a:ext cx="128911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Feature extraction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8AF3E5-F188-1348-8F5C-9B55F730CC12}"/>
              </a:ext>
            </a:extLst>
          </p:cNvPr>
          <p:cNvSpPr txBox="1"/>
          <p:nvPr/>
        </p:nvSpPr>
        <p:spPr>
          <a:xfrm>
            <a:off x="3507158" y="4146338"/>
            <a:ext cx="128911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Pre-processing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DCD61F-7DF7-CF49-AB94-523CB5C9C2C4}"/>
              </a:ext>
            </a:extLst>
          </p:cNvPr>
          <p:cNvGrpSpPr/>
          <p:nvPr/>
        </p:nvGrpSpPr>
        <p:grpSpPr>
          <a:xfrm>
            <a:off x="7536879" y="1968099"/>
            <a:ext cx="1509280" cy="1653435"/>
            <a:chOff x="7355445" y="2125423"/>
            <a:chExt cx="1509280" cy="165343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6B8F109-4CA4-5D4A-B260-09656E1D2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2439"/>
            <a:stretch/>
          </p:blipFill>
          <p:spPr>
            <a:xfrm>
              <a:off x="7355445" y="2125423"/>
              <a:ext cx="1448515" cy="1128748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96970AC-D42E-A949-AC32-BF56D8B85618}"/>
                </a:ext>
              </a:extLst>
            </p:cNvPr>
            <p:cNvSpPr/>
            <p:nvPr/>
          </p:nvSpPr>
          <p:spPr>
            <a:xfrm>
              <a:off x="7474837" y="3079141"/>
              <a:ext cx="1389888" cy="6997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ukhumvit Set Text" panose="02000506000000020004" pitchFamily="2" charset="-34"/>
                <a:cs typeface="Sukhumvit Set Text" panose="02000506000000020004" pitchFamily="2" charset="-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710323-BDFA-7347-B35D-43BBE0B34BE5}"/>
                </a:ext>
              </a:extLst>
            </p:cNvPr>
            <p:cNvSpPr txBox="1"/>
            <p:nvPr/>
          </p:nvSpPr>
          <p:spPr>
            <a:xfrm>
              <a:off x="7600328" y="3167389"/>
              <a:ext cx="11662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Sukhumvit Set Text" panose="02000506000000020004" pitchFamily="2" charset="-34"/>
                  <a:cs typeface="Sukhumvit Set Text" panose="02000506000000020004" pitchFamily="2" charset="-34"/>
                </a:rPr>
                <a:t>Frequency </a:t>
              </a:r>
            </a:p>
            <a:p>
              <a:pPr algn="ctr"/>
              <a:r>
                <a:rPr lang="en-US" sz="1400" dirty="0">
                  <a:latin typeface="Sukhumvit Set Text" panose="02000506000000020004" pitchFamily="2" charset="-34"/>
                  <a:cs typeface="Sukhumvit Set Text" panose="02000506000000020004" pitchFamily="2" charset="-34"/>
                </a:rPr>
                <a:t>classification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F320F2-F1B6-ED44-996F-B0095993A2FF}"/>
              </a:ext>
            </a:extLst>
          </p:cNvPr>
          <p:cNvGrpSpPr/>
          <p:nvPr/>
        </p:nvGrpSpPr>
        <p:grpSpPr>
          <a:xfrm>
            <a:off x="7338770" y="4949770"/>
            <a:ext cx="2052201" cy="820094"/>
            <a:chOff x="7366747" y="4849186"/>
            <a:chExt cx="2052201" cy="82009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E229D48-1657-D34B-849B-4C176107B90C}"/>
                </a:ext>
              </a:extLst>
            </p:cNvPr>
            <p:cNvSpPr/>
            <p:nvPr/>
          </p:nvSpPr>
          <p:spPr>
            <a:xfrm>
              <a:off x="7474836" y="4849186"/>
              <a:ext cx="1836025" cy="8200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ukhumvit Set Text" panose="02000506000000020004" pitchFamily="2" charset="-34"/>
                <a:cs typeface="Sukhumvit Set Text" panose="02000506000000020004" pitchFamily="2" charset="-3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27EF4D-E0C2-694D-931A-7DAA6A3D7853}"/>
                </a:ext>
              </a:extLst>
            </p:cNvPr>
            <p:cNvSpPr/>
            <p:nvPr/>
          </p:nvSpPr>
          <p:spPr>
            <a:xfrm>
              <a:off x="7366747" y="4889901"/>
              <a:ext cx="205220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Sukhumvit Set Text" panose="02000506000000020004" pitchFamily="2" charset="-34"/>
                  <a:cs typeface="Sukhumvit Set Text" panose="02000506000000020004" pitchFamily="2" charset="-34"/>
                </a:rPr>
                <a:t>Predictive model for SSVEP amplitude modulations</a:t>
              </a:r>
            </a:p>
          </p:txBody>
        </p:sp>
      </p:grp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2A17249-B7C9-3641-B800-7AE13FC4FD19}"/>
              </a:ext>
            </a:extLst>
          </p:cNvPr>
          <p:cNvCxnSpPr>
            <a:cxnSpLocks/>
            <a:stCxn id="30" idx="1"/>
            <a:endCxn id="34" idx="1"/>
          </p:cNvCxnSpPr>
          <p:nvPr/>
        </p:nvCxnSpPr>
        <p:spPr>
          <a:xfrm rot="10800000" flipV="1">
            <a:off x="7338771" y="3271675"/>
            <a:ext cx="317501" cy="2088141"/>
          </a:xfrm>
          <a:prstGeom prst="bentConnector3">
            <a:avLst>
              <a:gd name="adj1" fmla="val 174880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48AEDB3-6E65-1846-88B1-8A6D1B769B60}"/>
              </a:ext>
            </a:extLst>
          </p:cNvPr>
          <p:cNvCxnSpPr>
            <a:stCxn id="4" idx="2"/>
            <a:endCxn id="25" idx="2"/>
          </p:cNvCxnSpPr>
          <p:nvPr/>
        </p:nvCxnSpPr>
        <p:spPr>
          <a:xfrm rot="5400000" flipH="1" flipV="1">
            <a:off x="1663590" y="3792490"/>
            <a:ext cx="28004" cy="1785040"/>
          </a:xfrm>
          <a:prstGeom prst="bentConnector3">
            <a:avLst>
              <a:gd name="adj1" fmla="val -816312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FF53AA-117E-374B-8CBF-814A02FAB055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3214671" y="4407948"/>
            <a:ext cx="292487" cy="145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A9779D-82C1-C34B-B8C0-947360CBC5E1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4796277" y="4407948"/>
            <a:ext cx="292487" cy="611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5A570F-97DD-D04A-8967-D44562C79EDF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377883" y="4407948"/>
            <a:ext cx="736149" cy="611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864FA94-E215-7141-82DD-0E22BD144078}"/>
              </a:ext>
            </a:extLst>
          </p:cNvPr>
          <p:cNvSpPr txBox="1"/>
          <p:nvPr/>
        </p:nvSpPr>
        <p:spPr>
          <a:xfrm>
            <a:off x="3715414" y="2706507"/>
            <a:ext cx="1930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Stimulation Interfaces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62FFA9C-DE5C-7842-ADE4-CF3F935C5312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9390971" y="4181489"/>
            <a:ext cx="557487" cy="1178328"/>
          </a:xfrm>
          <a:prstGeom prst="bentConnector3">
            <a:avLst>
              <a:gd name="adj1" fmla="val 48360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4ECD4A2-A6BC-3944-9A5A-43917CD5A9BD}"/>
              </a:ext>
            </a:extLst>
          </p:cNvPr>
          <p:cNvCxnSpPr>
            <a:cxnSpLocks/>
            <a:stCxn id="30" idx="3"/>
            <a:endCxn id="5" idx="1"/>
          </p:cNvCxnSpPr>
          <p:nvPr/>
        </p:nvCxnSpPr>
        <p:spPr>
          <a:xfrm>
            <a:off x="9046159" y="3271676"/>
            <a:ext cx="902299" cy="909813"/>
          </a:xfrm>
          <a:prstGeom prst="bentConnector3">
            <a:avLst>
              <a:gd name="adj1" fmla="val 68241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A984168-6061-F448-94C4-797A28D77D3D}"/>
              </a:ext>
            </a:extLst>
          </p:cNvPr>
          <p:cNvCxnSpPr>
            <a:cxnSpLocks/>
            <a:stCxn id="30" idx="3"/>
            <a:endCxn id="7" idx="3"/>
          </p:cNvCxnSpPr>
          <p:nvPr/>
        </p:nvCxnSpPr>
        <p:spPr>
          <a:xfrm flipH="1" flipV="1">
            <a:off x="6269928" y="1659637"/>
            <a:ext cx="2776231" cy="1612039"/>
          </a:xfrm>
          <a:prstGeom prst="bentConnector3">
            <a:avLst>
              <a:gd name="adj1" fmla="val -8234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13EF1DE-0EAC-CA4A-AD51-A78766277D0F}"/>
              </a:ext>
            </a:extLst>
          </p:cNvPr>
          <p:cNvSpPr txBox="1"/>
          <p:nvPr/>
        </p:nvSpPr>
        <p:spPr>
          <a:xfrm>
            <a:off x="8855680" y="3608979"/>
            <a:ext cx="85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Direction Control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B6F93B-0632-6045-9684-05DED85DCF88}"/>
              </a:ext>
            </a:extLst>
          </p:cNvPr>
          <p:cNvSpPr txBox="1"/>
          <p:nvPr/>
        </p:nvSpPr>
        <p:spPr>
          <a:xfrm>
            <a:off x="8947318" y="4379607"/>
            <a:ext cx="6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Speed Levels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165AE-7511-C64F-8CC8-3690FD6EECB4}"/>
              </a:ext>
            </a:extLst>
          </p:cNvPr>
          <p:cNvSpPr txBox="1"/>
          <p:nvPr/>
        </p:nvSpPr>
        <p:spPr>
          <a:xfrm>
            <a:off x="6455788" y="1362490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Updating intensities of stimuli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850F2-E00E-234F-84A3-8380C11DD790}"/>
              </a:ext>
            </a:extLst>
          </p:cNvPr>
          <p:cNvSpPr txBox="1"/>
          <p:nvPr/>
        </p:nvSpPr>
        <p:spPr>
          <a:xfrm>
            <a:off x="10553657" y="4995161"/>
            <a:ext cx="97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Sukhumvit Set Text" panose="02000506000000020004" pitchFamily="2" charset="-34"/>
                <a:cs typeface="Sukhumvit Set Text" panose="02000506000000020004" pitchFamily="2" charset="-34"/>
              </a:rPr>
              <a:t>Jaco arm</a:t>
            </a:r>
          </a:p>
        </p:txBody>
      </p:sp>
    </p:spTree>
    <p:extLst>
      <p:ext uri="{BB962C8B-B14F-4D97-AF65-F5344CB8AC3E}">
        <p14:creationId xmlns:p14="http://schemas.microsoft.com/office/powerpoint/2010/main" val="143633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860400" y="0"/>
            <a:ext cx="8471200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Human Brain - Artificial Brain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sp>
        <p:nvSpPr>
          <p:cNvPr id="355" name="Google Shape;355;p68"/>
          <p:cNvSpPr txBox="1"/>
          <p:nvPr/>
        </p:nvSpPr>
        <p:spPr>
          <a:xfrm>
            <a:off x="101600" y="5201589"/>
            <a:ext cx="11988799" cy="157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914377">
              <a:defRPr/>
            </a:pPr>
            <a:r>
              <a:rPr lang="en-US" sz="1600" dirty="0">
                <a:latin typeface="Times" pitchFamily="2" charset="0"/>
              </a:rPr>
              <a:t>A. </a:t>
            </a:r>
            <a:r>
              <a:rPr lang="en-US" sz="1600" dirty="0" err="1">
                <a:latin typeface="Times" pitchFamily="2" charset="0"/>
              </a:rPr>
              <a:t>Ditthapron</a:t>
            </a:r>
            <a:r>
              <a:rPr lang="en-US" sz="1600" dirty="0">
                <a:latin typeface="Times" pitchFamily="2" charset="0"/>
              </a:rPr>
              <a:t>, N. </a:t>
            </a:r>
            <a:r>
              <a:rPr lang="en-US" sz="1600" dirty="0" err="1">
                <a:latin typeface="Times" pitchFamily="2" charset="0"/>
              </a:rPr>
              <a:t>Banluesombatkul</a:t>
            </a:r>
            <a:r>
              <a:rPr lang="en-US" sz="1600" dirty="0">
                <a:latin typeface="Times" pitchFamily="2" charset="0"/>
              </a:rPr>
              <a:t>, S. </a:t>
            </a:r>
            <a:r>
              <a:rPr lang="en-US" sz="1600" dirty="0" err="1">
                <a:latin typeface="Times" pitchFamily="2" charset="0"/>
              </a:rPr>
              <a:t>Ketrat</a:t>
            </a:r>
            <a:r>
              <a:rPr lang="en-US" sz="1600" dirty="0">
                <a:latin typeface="Times" pitchFamily="2" charset="0"/>
              </a:rPr>
              <a:t>, E. </a:t>
            </a:r>
            <a:r>
              <a:rPr lang="en-US" sz="1600" dirty="0" err="1">
                <a:latin typeface="Times" pitchFamily="2" charset="0"/>
              </a:rPr>
              <a:t>Chuangsuwanich</a:t>
            </a:r>
            <a:r>
              <a:rPr lang="en-US" sz="1600" dirty="0">
                <a:latin typeface="Times" pitchFamily="2" charset="0"/>
              </a:rPr>
              <a:t> and T. </a:t>
            </a:r>
            <a:r>
              <a:rPr lang="en-US" sz="1600" dirty="0" err="1">
                <a:latin typeface="Times" pitchFamily="2" charset="0"/>
              </a:rPr>
              <a:t>Wilaiprasitporn</a:t>
            </a:r>
            <a:r>
              <a:rPr lang="en-US" sz="1600" dirty="0">
                <a:latin typeface="Times" pitchFamily="2" charset="0"/>
              </a:rPr>
              <a:t>*, "Universal Joint Feature Extraction for P300 EEG Classification Using Multi-Task Autoencoder," in </a:t>
            </a:r>
            <a:r>
              <a:rPr lang="en-US" sz="1600" i="1" dirty="0">
                <a:latin typeface="Times" pitchFamily="2" charset="0"/>
              </a:rPr>
              <a:t>IEEE Access</a:t>
            </a:r>
            <a:r>
              <a:rPr lang="en-US" sz="1600" dirty="0">
                <a:latin typeface="Times" pitchFamily="2" charset="0"/>
              </a:rPr>
              <a:t>, vol. 7, pp. 68415-68428, 2019</a:t>
            </a:r>
          </a:p>
          <a:p>
            <a:pPr defTabSz="914377">
              <a:defRPr/>
            </a:pPr>
            <a:endParaRPr lang="en-US" sz="1600" dirty="0">
              <a:latin typeface="Times" pitchFamily="2" charset="0"/>
            </a:endParaRPr>
          </a:p>
          <a:p>
            <a:pPr defTabSz="914377">
              <a:defRPr/>
            </a:pPr>
            <a:r>
              <a:rPr lang="en-US" sz="1600" dirty="0">
                <a:latin typeface="Times" pitchFamily="2" charset="0"/>
              </a:rPr>
              <a:t>T. </a:t>
            </a:r>
            <a:r>
              <a:rPr lang="en-US" sz="1600" dirty="0" err="1">
                <a:latin typeface="Times" pitchFamily="2" charset="0"/>
              </a:rPr>
              <a:t>Wilaiprasitporn</a:t>
            </a:r>
            <a:r>
              <a:rPr lang="en-US" sz="1600" dirty="0">
                <a:latin typeface="Times" pitchFamily="2" charset="0"/>
              </a:rPr>
              <a:t>*, A. </a:t>
            </a:r>
            <a:r>
              <a:rPr lang="en-US" sz="1600" dirty="0" err="1">
                <a:latin typeface="Times" pitchFamily="2" charset="0"/>
              </a:rPr>
              <a:t>Ditthapron</a:t>
            </a:r>
            <a:r>
              <a:rPr lang="en-US" sz="1600" dirty="0">
                <a:latin typeface="Times" pitchFamily="2" charset="0"/>
              </a:rPr>
              <a:t>, K. </a:t>
            </a:r>
            <a:r>
              <a:rPr lang="en-US" sz="1600" dirty="0" err="1">
                <a:latin typeface="Times" pitchFamily="2" charset="0"/>
              </a:rPr>
              <a:t>Matchaparn</a:t>
            </a:r>
            <a:r>
              <a:rPr lang="en-US" sz="1600" dirty="0">
                <a:latin typeface="Times" pitchFamily="2" charset="0"/>
              </a:rPr>
              <a:t>, T. </a:t>
            </a:r>
            <a:r>
              <a:rPr lang="en-US" sz="1600" dirty="0" err="1">
                <a:latin typeface="Times" pitchFamily="2" charset="0"/>
              </a:rPr>
              <a:t>Tongbuasirilai</a:t>
            </a:r>
            <a:r>
              <a:rPr lang="en-US" sz="1600" dirty="0">
                <a:latin typeface="Times" pitchFamily="2" charset="0"/>
              </a:rPr>
              <a:t>, N. </a:t>
            </a:r>
            <a:r>
              <a:rPr lang="en-US" sz="1600" dirty="0" err="1">
                <a:latin typeface="Times" pitchFamily="2" charset="0"/>
              </a:rPr>
              <a:t>Banluesombatkul</a:t>
            </a:r>
            <a:r>
              <a:rPr lang="en-US" sz="1600" dirty="0">
                <a:latin typeface="Times" pitchFamily="2" charset="0"/>
              </a:rPr>
              <a:t> and E. </a:t>
            </a:r>
            <a:r>
              <a:rPr lang="en-US" sz="1600" dirty="0" err="1">
                <a:latin typeface="Times" pitchFamily="2" charset="0"/>
              </a:rPr>
              <a:t>Chuangsuwanich</a:t>
            </a:r>
            <a:r>
              <a:rPr lang="en-US" sz="1600" dirty="0">
                <a:latin typeface="Times" pitchFamily="2" charset="0"/>
              </a:rPr>
              <a:t>, “Affective EEG-Based Person Identification Using the Deep Learning Approach,” in </a:t>
            </a:r>
            <a:r>
              <a:rPr lang="en-US" sz="1600" i="1" dirty="0">
                <a:latin typeface="Times" pitchFamily="2" charset="0"/>
              </a:rPr>
              <a:t>IEEE Transactions on Cognitive and Developmental Systems</a:t>
            </a:r>
            <a:r>
              <a:rPr lang="en-US" sz="1600" dirty="0">
                <a:latin typeface="Times" pitchFamily="2" charset="0"/>
              </a:rPr>
              <a:t> (early access)</a:t>
            </a:r>
          </a:p>
        </p:txBody>
      </p:sp>
      <p:pic>
        <p:nvPicPr>
          <p:cNvPr id="8" name="Google Shape;343;p67">
            <a:extLst>
              <a:ext uri="{FF2B5EF4-FFF2-40B4-BE49-F238E27FC236}">
                <a16:creationId xmlns:a16="http://schemas.microsoft.com/office/drawing/2014/main" id="{49DC34B4-6B6A-4F4E-9264-E84F8142FD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4750"/>
            <a:ext cx="11985432" cy="3914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28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860400" y="0"/>
            <a:ext cx="8471200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Human Brain - Artificial Brain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sp>
        <p:nvSpPr>
          <p:cNvPr id="355" name="Google Shape;355;p68"/>
          <p:cNvSpPr txBox="1"/>
          <p:nvPr/>
        </p:nvSpPr>
        <p:spPr>
          <a:xfrm>
            <a:off x="101600" y="5677211"/>
            <a:ext cx="12090400" cy="89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06390">
              <a:buClr>
                <a:srgbClr val="000000"/>
              </a:buClr>
              <a:buSzPts val="1200"/>
            </a:pPr>
            <a:r>
              <a:rPr lang="en" sz="1600" dirty="0" err="1">
                <a:solidFill>
                  <a:srgbClr val="000000"/>
                </a:solidFill>
                <a:latin typeface="Times" pitchFamily="2" charset="0"/>
              </a:rPr>
              <a:t>Pianpanit</a:t>
            </a:r>
            <a:r>
              <a:rPr lang="en" sz="1600" dirty="0">
                <a:solidFill>
                  <a:srgbClr val="000000"/>
                </a:solidFill>
                <a:latin typeface="Times" pitchFamily="2" charset="0"/>
              </a:rPr>
              <a:t>, </a:t>
            </a:r>
            <a:r>
              <a:rPr lang="en" sz="1600" dirty="0" err="1">
                <a:solidFill>
                  <a:srgbClr val="000000"/>
                </a:solidFill>
                <a:latin typeface="Times" pitchFamily="2" charset="0"/>
              </a:rPr>
              <a:t>Theerasarn</a:t>
            </a:r>
            <a:r>
              <a:rPr lang="en" sz="1600" dirty="0">
                <a:solidFill>
                  <a:srgbClr val="000000"/>
                </a:solidFill>
                <a:latin typeface="Times" pitchFamily="2" charset="0"/>
              </a:rPr>
              <a:t>, et al. (T. </a:t>
            </a:r>
            <a:r>
              <a:rPr lang="en" sz="1600" dirty="0" err="1">
                <a:solidFill>
                  <a:srgbClr val="000000"/>
                </a:solidFill>
                <a:latin typeface="Times" pitchFamily="2" charset="0"/>
              </a:rPr>
              <a:t>Wilaiprasitporn</a:t>
            </a:r>
            <a:r>
              <a:rPr lang="en" sz="1600" dirty="0">
                <a:solidFill>
                  <a:srgbClr val="000000"/>
                </a:solidFill>
                <a:latin typeface="Times" pitchFamily="2" charset="0"/>
              </a:rPr>
              <a:t>*). "</a:t>
            </a: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 Interpreting deep learning prediction of the Parkinson's disease</a:t>
            </a:r>
            <a:br>
              <a:rPr lang="en-US" sz="1600" dirty="0">
                <a:solidFill>
                  <a:srgbClr val="000000"/>
                </a:solidFill>
                <a:latin typeface="Times" pitchFamily="2" charset="0"/>
              </a:rPr>
            </a:br>
            <a:r>
              <a:rPr lang="en-US" sz="1600" dirty="0">
                <a:solidFill>
                  <a:srgbClr val="000000"/>
                </a:solidFill>
                <a:latin typeface="Times" pitchFamily="2" charset="0"/>
              </a:rPr>
              <a:t> diagnosis from SPECT imaging</a:t>
            </a:r>
            <a:r>
              <a:rPr lang="en" sz="1600" dirty="0">
                <a:solidFill>
                  <a:srgbClr val="000000"/>
                </a:solidFill>
                <a:latin typeface="Times" pitchFamily="2" charset="0"/>
              </a:rPr>
              <a:t>" </a:t>
            </a:r>
            <a:r>
              <a:rPr lang="en" sz="1600" dirty="0" err="1">
                <a:solidFill>
                  <a:srgbClr val="000000"/>
                </a:solidFill>
                <a:latin typeface="Times" pitchFamily="2" charset="0"/>
              </a:rPr>
              <a:t>arXiv</a:t>
            </a:r>
            <a:r>
              <a:rPr lang="en" sz="1600" dirty="0">
                <a:solidFill>
                  <a:srgbClr val="000000"/>
                </a:solidFill>
                <a:latin typeface="Times" pitchFamily="2" charset="0"/>
              </a:rPr>
              <a:t> preprint arXiv:1908.11199 (2019)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9D8E37-DD0E-FA4C-8565-12938BE1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908"/>
            <a:ext cx="11914823" cy="3114103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7DD0882-12C0-E04E-A818-7133ECE5A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" y="2563108"/>
            <a:ext cx="11914822" cy="31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92103FF-2644-A74D-9A7C-70718F7A7323}"/>
              </a:ext>
            </a:extLst>
          </p:cNvPr>
          <p:cNvSpPr/>
          <p:nvPr/>
        </p:nvSpPr>
        <p:spPr>
          <a:xfrm>
            <a:off x="2331668" y="326751"/>
            <a:ext cx="6900666" cy="1387301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0733A-A616-0446-B23B-9773416A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1" y="2183698"/>
            <a:ext cx="2951856" cy="322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96CC1-20C1-234D-BEC2-17AF06D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01" y="1980466"/>
            <a:ext cx="1862064" cy="2287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C88B0-82F4-5340-99BC-0F58B571D58F}"/>
              </a:ext>
            </a:extLst>
          </p:cNvPr>
          <p:cNvSpPr txBox="1"/>
          <p:nvPr/>
        </p:nvSpPr>
        <p:spPr>
          <a:xfrm>
            <a:off x="3317246" y="5631029"/>
            <a:ext cx="5172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400" b="1" dirty="0">
                <a:solidFill>
                  <a:srgbClr val="C00000"/>
                </a:solidFill>
              </a:rPr>
              <a:t>“Motor imagery (MI) is defined as the cognitive process of imagining the movement  of your own body part without actually moving that body part”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8F61455-5BDE-FD4E-B1D8-3FF11C312207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5400000" flipH="1">
            <a:off x="5953247" y="1139665"/>
            <a:ext cx="438094" cy="8982729"/>
          </a:xfrm>
          <a:prstGeom prst="bentConnector3">
            <a:avLst>
              <a:gd name="adj1" fmla="val -114798"/>
            </a:avLst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2C4B7C-28A6-6946-9B27-748D0CAFA92D}"/>
              </a:ext>
            </a:extLst>
          </p:cNvPr>
          <p:cNvSpPr txBox="1"/>
          <p:nvPr/>
        </p:nvSpPr>
        <p:spPr>
          <a:xfrm>
            <a:off x="3924327" y="6361972"/>
            <a:ext cx="3569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Feedbacks: Visual, Haptics, Auditory, 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133989-75A3-3140-83B1-DAF7F0A63C26}"/>
              </a:ext>
            </a:extLst>
          </p:cNvPr>
          <p:cNvSpPr txBox="1"/>
          <p:nvPr/>
        </p:nvSpPr>
        <p:spPr>
          <a:xfrm>
            <a:off x="3701776" y="318768"/>
            <a:ext cx="39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Online Brain-Computer Interfaces (BCIs)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3ED6F2-29AE-B741-82F7-0559A5CA0078}"/>
              </a:ext>
            </a:extLst>
          </p:cNvPr>
          <p:cNvSpPr txBox="1"/>
          <p:nvPr/>
        </p:nvSpPr>
        <p:spPr>
          <a:xfrm>
            <a:off x="2497122" y="836649"/>
            <a:ext cx="1289118" cy="64633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Brain signal acquisition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CA8BC3-F9E5-5347-B75D-3EEFAE812435}"/>
              </a:ext>
            </a:extLst>
          </p:cNvPr>
          <p:cNvSpPr txBox="1"/>
          <p:nvPr/>
        </p:nvSpPr>
        <p:spPr>
          <a:xfrm>
            <a:off x="5903705" y="834582"/>
            <a:ext cx="1289119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extraction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8283433-9B67-544F-8B8A-4745E7EDFE36}"/>
              </a:ext>
            </a:extLst>
          </p:cNvPr>
          <p:cNvSpPr txBox="1"/>
          <p:nvPr/>
        </p:nvSpPr>
        <p:spPr>
          <a:xfrm>
            <a:off x="4200413" y="836218"/>
            <a:ext cx="1289119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Pre-processing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F9C00A1-7609-1D4D-B013-0BF935B08E0C}"/>
              </a:ext>
            </a:extLst>
          </p:cNvPr>
          <p:cNvSpPr txBox="1"/>
          <p:nvPr/>
        </p:nvSpPr>
        <p:spPr>
          <a:xfrm>
            <a:off x="7606997" y="834581"/>
            <a:ext cx="1425172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 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9477E3-EBAE-3C49-BFC4-9BA98237A20D}"/>
              </a:ext>
            </a:extLst>
          </p:cNvPr>
          <p:cNvCxnSpPr>
            <a:stCxn id="102" idx="3"/>
            <a:endCxn id="108" idx="1"/>
          </p:cNvCxnSpPr>
          <p:nvPr/>
        </p:nvCxnSpPr>
        <p:spPr>
          <a:xfrm flipV="1">
            <a:off x="3786240" y="1159384"/>
            <a:ext cx="414173" cy="43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6FD725-FCF6-B345-9928-F8CF9776724B}"/>
              </a:ext>
            </a:extLst>
          </p:cNvPr>
          <p:cNvCxnSpPr>
            <a:stCxn id="108" idx="3"/>
            <a:endCxn id="103" idx="1"/>
          </p:cNvCxnSpPr>
          <p:nvPr/>
        </p:nvCxnSpPr>
        <p:spPr>
          <a:xfrm flipV="1">
            <a:off x="5489532" y="1157748"/>
            <a:ext cx="414173" cy="1636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1841B5-5414-DC4E-BB98-BA37BC3A76CA}"/>
              </a:ext>
            </a:extLst>
          </p:cNvPr>
          <p:cNvCxnSpPr>
            <a:stCxn id="103" idx="3"/>
            <a:endCxn id="109" idx="1"/>
          </p:cNvCxnSpPr>
          <p:nvPr/>
        </p:nvCxnSpPr>
        <p:spPr>
          <a:xfrm flipV="1">
            <a:off x="7192824" y="1157747"/>
            <a:ext cx="414173" cy="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BB04E9E-8E8B-C543-91A5-036138A0FC1A}"/>
              </a:ext>
            </a:extLst>
          </p:cNvPr>
          <p:cNvCxnSpPr>
            <a:cxnSpLocks/>
            <a:stCxn id="109" idx="3"/>
            <a:endCxn id="13" idx="3"/>
          </p:cNvCxnSpPr>
          <p:nvPr/>
        </p:nvCxnSpPr>
        <p:spPr>
          <a:xfrm>
            <a:off x="9032169" y="1157747"/>
            <a:ext cx="1631489" cy="556305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110F33C-C6B6-3044-A379-244870FFA8BA}"/>
              </a:ext>
            </a:extLst>
          </p:cNvPr>
          <p:cNvCxnSpPr>
            <a:stCxn id="11" idx="0"/>
            <a:endCxn id="102" idx="1"/>
          </p:cNvCxnSpPr>
          <p:nvPr/>
        </p:nvCxnSpPr>
        <p:spPr>
          <a:xfrm rot="5400000" flipH="1" flipV="1">
            <a:off x="1577084" y="1263661"/>
            <a:ext cx="1023883" cy="816193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91B8099-4736-234F-8560-F6C56B4D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346" y="2183698"/>
            <a:ext cx="2644436" cy="2158934"/>
          </a:xfrm>
          <a:prstGeom prst="rect">
            <a:avLst/>
          </a:prstGeom>
        </p:spPr>
      </p:pic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A6AA2FBD-E9A2-8040-81AD-D7C0F47D7544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 rot="5400000">
            <a:off x="7142181" y="1006296"/>
            <a:ext cx="702786" cy="1652019"/>
          </a:xfrm>
          <a:prstGeom prst="bentConnector3">
            <a:avLst/>
          </a:prstGeom>
          <a:ln w="25400">
            <a:solidFill>
              <a:schemeClr val="accent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A36AC7-866E-114B-B51A-698069A4AD08}"/>
              </a:ext>
            </a:extLst>
          </p:cNvPr>
          <p:cNvGrpSpPr/>
          <p:nvPr/>
        </p:nvGrpSpPr>
        <p:grpSpPr>
          <a:xfrm>
            <a:off x="9383498" y="1714052"/>
            <a:ext cx="2560320" cy="4136024"/>
            <a:chOff x="9208008" y="1714052"/>
            <a:chExt cx="2560320" cy="4136024"/>
          </a:xfrm>
        </p:grpSpPr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958D75BE-4AF4-F54F-B414-1BC5C89C62B3}"/>
                </a:ext>
              </a:extLst>
            </p:cNvPr>
            <p:cNvSpPr/>
            <p:nvPr/>
          </p:nvSpPr>
          <p:spPr>
            <a:xfrm>
              <a:off x="9208008" y="1714052"/>
              <a:ext cx="2560320" cy="413602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92DFD23-4A8A-B94B-AE56-A825A6519E2B}"/>
                </a:ext>
              </a:extLst>
            </p:cNvPr>
            <p:cNvGrpSpPr/>
            <p:nvPr/>
          </p:nvGrpSpPr>
          <p:grpSpPr>
            <a:xfrm>
              <a:off x="9790738" y="1827380"/>
              <a:ext cx="1240735" cy="2227342"/>
              <a:chOff x="8357999" y="2610432"/>
              <a:chExt cx="954624" cy="2033146"/>
            </a:xfrm>
          </p:grpSpPr>
          <p:pic>
            <p:nvPicPr>
              <p:cNvPr id="46" name="3093.jpg" descr="3093.jpg">
                <a:extLst>
                  <a:ext uri="{FF2B5EF4-FFF2-40B4-BE49-F238E27FC236}">
                    <a16:creationId xmlns:a16="http://schemas.microsoft.com/office/drawing/2014/main" id="{160717A1-688A-4C4E-ABDA-56EE0351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4474" t="11818" r="36788" b="16249"/>
              <a:stretch>
                <a:fillRect/>
              </a:stretch>
            </p:blipFill>
            <p:spPr>
              <a:xfrm>
                <a:off x="8357999" y="2610432"/>
                <a:ext cx="954624" cy="1770039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47" name="Supplement">
                <a:extLst>
                  <a:ext uri="{FF2B5EF4-FFF2-40B4-BE49-F238E27FC236}">
                    <a16:creationId xmlns:a16="http://schemas.microsoft.com/office/drawing/2014/main" id="{ED8497EC-8FAA-D149-B177-07C7AE72C73D}"/>
                  </a:ext>
                </a:extLst>
              </p:cNvPr>
              <p:cNvSpPr txBox="1"/>
              <p:nvPr/>
            </p:nvSpPr>
            <p:spPr>
              <a:xfrm>
                <a:off x="8449940" y="4372001"/>
                <a:ext cx="803554" cy="2715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>
                <a:lvl1pPr>
                  <a:defRPr sz="2600"/>
                </a:lvl1pPr>
              </a:lstStyle>
              <a:p>
                <a:pPr algn="ctr"/>
                <a:r>
                  <a:rPr lang="en-US" sz="1600" dirty="0"/>
                  <a:t>Exoskeleton</a:t>
                </a:r>
                <a:endParaRPr sz="16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0F634C-C13E-1140-8452-FF7F0799F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119" t="10448" b="4727"/>
            <a:stretch/>
          </p:blipFill>
          <p:spPr>
            <a:xfrm>
              <a:off x="9482568" y="4240081"/>
              <a:ext cx="2041187" cy="12744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45671-50AB-5946-8793-3D1AD5D35237}"/>
                </a:ext>
              </a:extLst>
            </p:cNvPr>
            <p:cNvSpPr txBox="1"/>
            <p:nvPr/>
          </p:nvSpPr>
          <p:spPr>
            <a:xfrm>
              <a:off x="9809067" y="5477289"/>
              <a:ext cx="1280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Robotics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77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-65302" y="140274"/>
            <a:ext cx="3526972" cy="762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3200" kern="0" dirty="0">
                <a:latin typeface="Times" pitchFamily="2" charset="0"/>
                <a:cs typeface="Arial"/>
                <a:sym typeface="Arial"/>
              </a:rPr>
              <a:t>What’s next-2020?</a:t>
            </a:r>
            <a:endParaRPr sz="3200" kern="0" dirty="0">
              <a:latin typeface="Times" pitchFamily="2" charset="0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2C1C86-29D8-9F42-8B2C-C2152E7EC6A3}"/>
              </a:ext>
            </a:extLst>
          </p:cNvPr>
          <p:cNvGrpSpPr/>
          <p:nvPr/>
        </p:nvGrpSpPr>
        <p:grpSpPr>
          <a:xfrm>
            <a:off x="0" y="1849204"/>
            <a:ext cx="3236686" cy="2992898"/>
            <a:chOff x="326571" y="1936292"/>
            <a:chExt cx="3236686" cy="2992898"/>
          </a:xfrm>
        </p:grpSpPr>
        <p:sp>
          <p:nvSpPr>
            <p:cNvPr id="4" name="Google Shape;351;p68">
              <a:extLst>
                <a:ext uri="{FF2B5EF4-FFF2-40B4-BE49-F238E27FC236}">
                  <a16:creationId xmlns:a16="http://schemas.microsoft.com/office/drawing/2014/main" id="{8DA52229-F89E-F746-B228-2B3460E5813B}"/>
                </a:ext>
              </a:extLst>
            </p:cNvPr>
            <p:cNvSpPr txBox="1"/>
            <p:nvPr/>
          </p:nvSpPr>
          <p:spPr>
            <a:xfrm>
              <a:off x="928914" y="3047545"/>
              <a:ext cx="2191658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kern="0" dirty="0">
                  <a:latin typeface="Times" pitchFamily="2" charset="0"/>
                  <a:cs typeface="Arial"/>
                  <a:sym typeface="Arial"/>
                </a:rPr>
                <a:t>Living Lab</a:t>
              </a:r>
              <a:endParaRPr sz="3200" kern="0" dirty="0">
                <a:latin typeface="Times" pitchFamily="2" charset="0"/>
                <a:cs typeface="Arial"/>
                <a:sym typeface="Arial"/>
              </a:endParaRPr>
            </a:p>
          </p:txBody>
        </p:sp>
        <p:sp>
          <p:nvSpPr>
            <p:cNvPr id="5" name="Google Shape;351;p68">
              <a:extLst>
                <a:ext uri="{FF2B5EF4-FFF2-40B4-BE49-F238E27FC236}">
                  <a16:creationId xmlns:a16="http://schemas.microsoft.com/office/drawing/2014/main" id="{5DC9B4C2-2B6A-3045-9F9E-580C9FD589D6}"/>
                </a:ext>
              </a:extLst>
            </p:cNvPr>
            <p:cNvSpPr txBox="1"/>
            <p:nvPr/>
          </p:nvSpPr>
          <p:spPr>
            <a:xfrm>
              <a:off x="326571" y="4158798"/>
              <a:ext cx="1436914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kern="0" dirty="0">
                  <a:latin typeface="Times" pitchFamily="2" charset="0"/>
                  <a:cs typeface="Arial"/>
                  <a:sym typeface="Arial"/>
                </a:rPr>
                <a:t>Money</a:t>
              </a:r>
              <a:endParaRPr sz="3200" kern="0" dirty="0">
                <a:latin typeface="Times" pitchFamily="2" charset="0"/>
                <a:cs typeface="Arial"/>
                <a:sym typeface="Arial"/>
              </a:endParaRPr>
            </a:p>
          </p:txBody>
        </p:sp>
        <p:sp>
          <p:nvSpPr>
            <p:cNvPr id="6" name="Google Shape;351;p68">
              <a:extLst>
                <a:ext uri="{FF2B5EF4-FFF2-40B4-BE49-F238E27FC236}">
                  <a16:creationId xmlns:a16="http://schemas.microsoft.com/office/drawing/2014/main" id="{A2A57629-928A-6641-BEAF-803CDB1052BC}"/>
                </a:ext>
              </a:extLst>
            </p:cNvPr>
            <p:cNvSpPr txBox="1"/>
            <p:nvPr/>
          </p:nvSpPr>
          <p:spPr>
            <a:xfrm>
              <a:off x="1175656" y="1936292"/>
              <a:ext cx="1175658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kern="0" dirty="0">
                  <a:latin typeface="Times" pitchFamily="2" charset="0"/>
                  <a:cs typeface="Arial"/>
                  <a:sym typeface="Arial"/>
                </a:rPr>
                <a:t>Man</a:t>
              </a:r>
              <a:endParaRPr sz="3200" kern="0" dirty="0">
                <a:latin typeface="Times" pitchFamily="2" charset="0"/>
                <a:cs typeface="Arial"/>
                <a:sym typeface="Arial"/>
              </a:endParaRPr>
            </a:p>
          </p:txBody>
        </p:sp>
        <p:sp>
          <p:nvSpPr>
            <p:cNvPr id="7" name="Google Shape;351;p68">
              <a:extLst>
                <a:ext uri="{FF2B5EF4-FFF2-40B4-BE49-F238E27FC236}">
                  <a16:creationId xmlns:a16="http://schemas.microsoft.com/office/drawing/2014/main" id="{8E1359B1-63FB-024B-9BFD-B6B9FEB56BB8}"/>
                </a:ext>
              </a:extLst>
            </p:cNvPr>
            <p:cNvSpPr txBox="1"/>
            <p:nvPr/>
          </p:nvSpPr>
          <p:spPr>
            <a:xfrm>
              <a:off x="1661885" y="4166282"/>
              <a:ext cx="1901372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kern="0" dirty="0">
                  <a:latin typeface="Times" pitchFamily="2" charset="0"/>
                  <a:cs typeface="Arial"/>
                  <a:sym typeface="Arial"/>
                </a:rPr>
                <a:t>Machine</a:t>
              </a:r>
              <a:endParaRPr sz="3200" kern="0" dirty="0">
                <a:latin typeface="Times" pitchFamily="2" charset="0"/>
                <a:cs typeface="Arial"/>
                <a:sym typeface="Arial"/>
              </a:endParaRPr>
            </a:p>
          </p:txBody>
        </p:sp>
        <p:sp>
          <p:nvSpPr>
            <p:cNvPr id="2" name="Curved Up Arrow 1">
              <a:extLst>
                <a:ext uri="{FF2B5EF4-FFF2-40B4-BE49-F238E27FC236}">
                  <a16:creationId xmlns:a16="http://schemas.microsoft.com/office/drawing/2014/main" id="{219E6D6A-C46E-4640-BF52-F4AF0425FDDB}"/>
                </a:ext>
              </a:extLst>
            </p:cNvPr>
            <p:cNvSpPr/>
            <p:nvPr/>
          </p:nvSpPr>
          <p:spPr>
            <a:xfrm flipV="1">
              <a:off x="1400629" y="2593520"/>
              <a:ext cx="624114" cy="39959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9" name="Curved Up Arrow 8">
              <a:extLst>
                <a:ext uri="{FF2B5EF4-FFF2-40B4-BE49-F238E27FC236}">
                  <a16:creationId xmlns:a16="http://schemas.microsoft.com/office/drawing/2014/main" id="{76305E0C-7772-F748-BAE2-68606211BBCB}"/>
                </a:ext>
              </a:extLst>
            </p:cNvPr>
            <p:cNvSpPr/>
            <p:nvPr/>
          </p:nvSpPr>
          <p:spPr>
            <a:xfrm rot="10800000" flipV="1">
              <a:off x="2300515" y="3784828"/>
              <a:ext cx="624114" cy="39959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10" name="Curved Up Arrow 9">
              <a:extLst>
                <a:ext uri="{FF2B5EF4-FFF2-40B4-BE49-F238E27FC236}">
                  <a16:creationId xmlns:a16="http://schemas.microsoft.com/office/drawing/2014/main" id="{6E64AA9F-7A83-8845-A55B-182569E4E461}"/>
                </a:ext>
              </a:extLst>
            </p:cNvPr>
            <p:cNvSpPr/>
            <p:nvPr/>
          </p:nvSpPr>
          <p:spPr>
            <a:xfrm rot="10800000" flipH="1" flipV="1">
              <a:off x="732971" y="3784829"/>
              <a:ext cx="624114" cy="39959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mes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FB93DB-0613-934C-B11A-F8AB5340CBAD}"/>
              </a:ext>
            </a:extLst>
          </p:cNvPr>
          <p:cNvGrpSpPr/>
          <p:nvPr/>
        </p:nvGrpSpPr>
        <p:grpSpPr>
          <a:xfrm>
            <a:off x="2886528" y="2001605"/>
            <a:ext cx="4336144" cy="4527897"/>
            <a:chOff x="3089728" y="1326693"/>
            <a:chExt cx="4336144" cy="452789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FD27DD7-E122-C645-A160-2EC93021B9C8}"/>
                </a:ext>
              </a:extLst>
            </p:cNvPr>
            <p:cNvGrpSpPr/>
            <p:nvPr/>
          </p:nvGrpSpPr>
          <p:grpSpPr>
            <a:xfrm>
              <a:off x="3089728" y="1326693"/>
              <a:ext cx="4336144" cy="4527897"/>
              <a:chOff x="3089728" y="1326693"/>
              <a:chExt cx="4336144" cy="4527897"/>
            </a:xfrm>
          </p:grpSpPr>
          <p:sp>
            <p:nvSpPr>
              <p:cNvPr id="36" name="Google Shape;351;p68">
                <a:extLst>
                  <a:ext uri="{FF2B5EF4-FFF2-40B4-BE49-F238E27FC236}">
                    <a16:creationId xmlns:a16="http://schemas.microsoft.com/office/drawing/2014/main" id="{6B99AC84-DCD2-D543-978D-95A24E164B3D}"/>
                  </a:ext>
                </a:extLst>
              </p:cNvPr>
              <p:cNvSpPr txBox="1"/>
              <p:nvPr/>
            </p:nvSpPr>
            <p:spPr>
              <a:xfrm>
                <a:off x="4332515" y="2437946"/>
                <a:ext cx="2191658" cy="76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3200" kern="0" dirty="0">
                    <a:latin typeface="Times" pitchFamily="2" charset="0"/>
                    <a:cs typeface="Arial"/>
                    <a:sym typeface="Arial"/>
                  </a:rPr>
                  <a:t>Outputs</a:t>
                </a:r>
                <a:endParaRPr sz="32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37" name="Google Shape;351;p68">
                <a:extLst>
                  <a:ext uri="{FF2B5EF4-FFF2-40B4-BE49-F238E27FC236}">
                    <a16:creationId xmlns:a16="http://schemas.microsoft.com/office/drawing/2014/main" id="{0285C830-61AD-DC40-A2C3-219F41F94D1F}"/>
                  </a:ext>
                </a:extLst>
              </p:cNvPr>
              <p:cNvSpPr txBox="1"/>
              <p:nvPr/>
            </p:nvSpPr>
            <p:spPr>
              <a:xfrm>
                <a:off x="3730172" y="3549199"/>
                <a:ext cx="1436914" cy="76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3200" kern="0" dirty="0">
                    <a:latin typeface="Times" pitchFamily="2" charset="0"/>
                    <a:cs typeface="Arial"/>
                    <a:sym typeface="Arial"/>
                  </a:rPr>
                  <a:t>Patent</a:t>
                </a:r>
                <a:endParaRPr sz="32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38" name="Google Shape;351;p68">
                <a:extLst>
                  <a:ext uri="{FF2B5EF4-FFF2-40B4-BE49-F238E27FC236}">
                    <a16:creationId xmlns:a16="http://schemas.microsoft.com/office/drawing/2014/main" id="{54B25721-C68B-4B43-9AE4-77E5A0F1AABA}"/>
                  </a:ext>
                </a:extLst>
              </p:cNvPr>
              <p:cNvSpPr txBox="1"/>
              <p:nvPr/>
            </p:nvSpPr>
            <p:spPr>
              <a:xfrm>
                <a:off x="4579257" y="1326693"/>
                <a:ext cx="1357086" cy="76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3200" kern="0" dirty="0">
                    <a:latin typeface="Times" pitchFamily="2" charset="0"/>
                    <a:cs typeface="Arial"/>
                    <a:sym typeface="Arial"/>
                  </a:rPr>
                  <a:t>People</a:t>
                </a:r>
                <a:endParaRPr sz="32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39" name="Google Shape;351;p68">
                <a:extLst>
                  <a:ext uri="{FF2B5EF4-FFF2-40B4-BE49-F238E27FC236}">
                    <a16:creationId xmlns:a16="http://schemas.microsoft.com/office/drawing/2014/main" id="{4DE986A7-3B2A-194D-AD1D-6C9EF326E49D}"/>
                  </a:ext>
                </a:extLst>
              </p:cNvPr>
              <p:cNvSpPr txBox="1"/>
              <p:nvPr/>
            </p:nvSpPr>
            <p:spPr>
              <a:xfrm>
                <a:off x="5065486" y="3556683"/>
                <a:ext cx="2191658" cy="762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3200" kern="0" dirty="0">
                    <a:latin typeface="Times" pitchFamily="2" charset="0"/>
                    <a:cs typeface="Arial"/>
                    <a:sym typeface="Arial"/>
                  </a:rPr>
                  <a:t>Publication</a:t>
                </a:r>
                <a:endParaRPr sz="32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D344BA-8D9D-714B-A536-FDD0395D52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227"/>
              <a:stretch/>
            </p:blipFill>
            <p:spPr>
              <a:xfrm>
                <a:off x="3296362" y="4497180"/>
                <a:ext cx="4054624" cy="964988"/>
              </a:xfrm>
              <a:prstGeom prst="rect">
                <a:avLst/>
              </a:prstGeom>
            </p:spPr>
          </p:pic>
          <p:sp>
            <p:nvSpPr>
              <p:cNvPr id="41" name="Google Shape;351;p68">
                <a:extLst>
                  <a:ext uri="{FF2B5EF4-FFF2-40B4-BE49-F238E27FC236}">
                    <a16:creationId xmlns:a16="http://schemas.microsoft.com/office/drawing/2014/main" id="{F905BC54-E7EE-9949-8EE0-C89D1DD3F6BF}"/>
                  </a:ext>
                </a:extLst>
              </p:cNvPr>
              <p:cNvSpPr txBox="1"/>
              <p:nvPr/>
            </p:nvSpPr>
            <p:spPr>
              <a:xfrm>
                <a:off x="3089728" y="5208023"/>
                <a:ext cx="4336144" cy="646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2400" kern="0" dirty="0">
                    <a:latin typeface="Times" pitchFamily="2" charset="0"/>
                    <a:cs typeface="Arial"/>
                    <a:sym typeface="Arial"/>
                  </a:rPr>
                  <a:t>1 Petty Patent, Applied</a:t>
                </a:r>
                <a:endParaRPr sz="24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132B4CCE-6C42-454E-8CC9-5D08E7612825}"/>
                  </a:ext>
                </a:extLst>
              </p:cNvPr>
              <p:cNvSpPr/>
              <p:nvPr/>
            </p:nvSpPr>
            <p:spPr>
              <a:xfrm rot="16200000">
                <a:off x="5001175" y="2174672"/>
                <a:ext cx="513251" cy="1317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4E63CA37-5E50-6540-B137-7F40F3E3565E}"/>
                  </a:ext>
                </a:extLst>
              </p:cNvPr>
              <p:cNvSpPr/>
              <p:nvPr/>
            </p:nvSpPr>
            <p:spPr>
              <a:xfrm rot="7051803">
                <a:off x="4707260" y="3284860"/>
                <a:ext cx="513251" cy="1317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ight Arrow 43">
                <a:extLst>
                  <a:ext uri="{FF2B5EF4-FFF2-40B4-BE49-F238E27FC236}">
                    <a16:creationId xmlns:a16="http://schemas.microsoft.com/office/drawing/2014/main" id="{693568DA-D2B7-5740-9CD4-A494710FFF28}"/>
                  </a:ext>
                </a:extLst>
              </p:cNvPr>
              <p:cNvSpPr/>
              <p:nvPr/>
            </p:nvSpPr>
            <p:spPr>
              <a:xfrm rot="4186037">
                <a:off x="5338630" y="3279303"/>
                <a:ext cx="513251" cy="1317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9F7874B-D93D-E54D-8F69-C5B6ED20901C}"/>
                </a:ext>
              </a:extLst>
            </p:cNvPr>
            <p:cNvSpPr/>
            <p:nvPr/>
          </p:nvSpPr>
          <p:spPr>
            <a:xfrm>
              <a:off x="3523344" y="2688581"/>
              <a:ext cx="435428" cy="262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66B48B-CBB0-B045-A76A-644831683847}"/>
              </a:ext>
            </a:extLst>
          </p:cNvPr>
          <p:cNvGrpSpPr/>
          <p:nvPr/>
        </p:nvGrpSpPr>
        <p:grpSpPr>
          <a:xfrm>
            <a:off x="3837764" y="273928"/>
            <a:ext cx="8633636" cy="5125233"/>
            <a:chOff x="3837764" y="273928"/>
            <a:chExt cx="8633636" cy="5125233"/>
          </a:xfrm>
        </p:grpSpPr>
        <p:sp>
          <p:nvSpPr>
            <p:cNvPr id="54" name="Google Shape;351;p68">
              <a:extLst>
                <a:ext uri="{FF2B5EF4-FFF2-40B4-BE49-F238E27FC236}">
                  <a16:creationId xmlns:a16="http://schemas.microsoft.com/office/drawing/2014/main" id="{DDF1427B-E77A-DB4C-9224-ECF003C67D51}"/>
                </a:ext>
              </a:extLst>
            </p:cNvPr>
            <p:cNvSpPr txBox="1"/>
            <p:nvPr/>
          </p:nvSpPr>
          <p:spPr>
            <a:xfrm>
              <a:off x="9128255" y="4636253"/>
              <a:ext cx="3063745" cy="762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3200" kern="0" dirty="0">
                  <a:latin typeface="Times" pitchFamily="2" charset="0"/>
                  <a:cs typeface="Arial"/>
                  <a:sym typeface="Arial"/>
                </a:rPr>
                <a:t>(to Investors)</a:t>
              </a:r>
              <a:endParaRPr sz="3200" kern="0" dirty="0">
                <a:latin typeface="Times" pitchFamily="2" charset="0"/>
                <a:cs typeface="Arial"/>
                <a:sym typeface="Arial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EA985B0-DA7A-534B-8E49-42F87D2DD9E8}"/>
                </a:ext>
              </a:extLst>
            </p:cNvPr>
            <p:cNvGrpSpPr/>
            <p:nvPr/>
          </p:nvGrpSpPr>
          <p:grpSpPr>
            <a:xfrm>
              <a:off x="3837764" y="273928"/>
              <a:ext cx="8633636" cy="5038297"/>
              <a:chOff x="3837764" y="273928"/>
              <a:chExt cx="8633636" cy="503829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6D4887-05D7-C54A-AA14-AC501FE49CB0}"/>
                  </a:ext>
                </a:extLst>
              </p:cNvPr>
              <p:cNvGrpSpPr/>
              <p:nvPr/>
            </p:nvGrpSpPr>
            <p:grpSpPr>
              <a:xfrm>
                <a:off x="6168015" y="1773839"/>
                <a:ext cx="6303385" cy="3538386"/>
                <a:chOff x="-1498599" y="1716010"/>
                <a:chExt cx="6303385" cy="3538386"/>
              </a:xfrm>
            </p:grpSpPr>
            <p:sp>
              <p:nvSpPr>
                <p:cNvPr id="46" name="Google Shape;351;p68">
                  <a:extLst>
                    <a:ext uri="{FF2B5EF4-FFF2-40B4-BE49-F238E27FC236}">
                      <a16:creationId xmlns:a16="http://schemas.microsoft.com/office/drawing/2014/main" id="{03466FB8-0332-F941-BC0C-9192A6C91248}"/>
                    </a:ext>
                  </a:extLst>
                </p:cNvPr>
                <p:cNvSpPr txBox="1"/>
                <p:nvPr/>
              </p:nvSpPr>
              <p:spPr>
                <a:xfrm>
                  <a:off x="185616" y="3047545"/>
                  <a:ext cx="2934956" cy="76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 defTabSz="1219170">
                    <a:buClr>
                      <a:srgbClr val="000000"/>
                    </a:buClr>
                    <a:defRPr/>
                  </a:pPr>
                  <a:r>
                    <a:rPr lang="en-US" sz="3200" kern="0" dirty="0">
                      <a:latin typeface="Times" pitchFamily="2" charset="0"/>
                      <a:cs typeface="Arial"/>
                      <a:sym typeface="Arial"/>
                    </a:rPr>
                    <a:t>Commercialized</a:t>
                  </a:r>
                  <a:endParaRPr sz="3200" kern="0" dirty="0">
                    <a:latin typeface="Times" pitchFamily="2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351;p68">
                  <a:extLst>
                    <a:ext uri="{FF2B5EF4-FFF2-40B4-BE49-F238E27FC236}">
                      <a16:creationId xmlns:a16="http://schemas.microsoft.com/office/drawing/2014/main" id="{0E588F6C-644E-CC41-9A76-50D0FBBD83E8}"/>
                    </a:ext>
                  </a:extLst>
                </p:cNvPr>
                <p:cNvSpPr txBox="1"/>
                <p:nvPr/>
              </p:nvSpPr>
              <p:spPr>
                <a:xfrm>
                  <a:off x="-587829" y="4158797"/>
                  <a:ext cx="2351314" cy="10955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 defTabSz="1219170">
                    <a:buClr>
                      <a:srgbClr val="000000"/>
                    </a:buClr>
                    <a:defRPr/>
                  </a:pPr>
                  <a:r>
                    <a:rPr lang="en-US" sz="3200" kern="0" dirty="0">
                      <a:latin typeface="Times" pitchFamily="2" charset="0"/>
                      <a:cs typeface="Arial"/>
                      <a:sym typeface="Arial"/>
                    </a:rPr>
                    <a:t>Consumer</a:t>
                  </a:r>
                </a:p>
              </p:txBody>
            </p:sp>
            <p:sp>
              <p:nvSpPr>
                <p:cNvPr id="48" name="Google Shape;351;p68">
                  <a:extLst>
                    <a:ext uri="{FF2B5EF4-FFF2-40B4-BE49-F238E27FC236}">
                      <a16:creationId xmlns:a16="http://schemas.microsoft.com/office/drawing/2014/main" id="{F9AE7B84-8481-AC46-8EF4-19F31498604A}"/>
                    </a:ext>
                  </a:extLst>
                </p:cNvPr>
                <p:cNvSpPr txBox="1"/>
                <p:nvPr/>
              </p:nvSpPr>
              <p:spPr>
                <a:xfrm>
                  <a:off x="-1498599" y="1716010"/>
                  <a:ext cx="6303385" cy="76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 defTabSz="1219170">
                    <a:buClr>
                      <a:srgbClr val="000000"/>
                    </a:buClr>
                    <a:defRPr/>
                  </a:pPr>
                  <a:r>
                    <a:rPr lang="en-US" sz="3200" kern="0" dirty="0">
                      <a:latin typeface="Times" pitchFamily="2" charset="0"/>
                      <a:cs typeface="Arial"/>
                      <a:sym typeface="Arial"/>
                    </a:rPr>
                    <a:t>Collaboration (research / support)</a:t>
                  </a:r>
                  <a:endParaRPr sz="3200" kern="0" dirty="0">
                    <a:latin typeface="Times" pitchFamily="2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351;p68">
                  <a:extLst>
                    <a:ext uri="{FF2B5EF4-FFF2-40B4-BE49-F238E27FC236}">
                      <a16:creationId xmlns:a16="http://schemas.microsoft.com/office/drawing/2014/main" id="{07218FE1-88C1-7545-B001-59621335AA70}"/>
                    </a:ext>
                  </a:extLst>
                </p:cNvPr>
                <p:cNvSpPr txBox="1"/>
                <p:nvPr/>
              </p:nvSpPr>
              <p:spPr>
                <a:xfrm>
                  <a:off x="1465942" y="4151314"/>
                  <a:ext cx="3063745" cy="762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 defTabSz="1219170">
                    <a:buClr>
                      <a:srgbClr val="000000"/>
                    </a:buClr>
                    <a:defRPr/>
                  </a:pPr>
                  <a:r>
                    <a:rPr lang="en-US" sz="3200" kern="0" dirty="0">
                      <a:latin typeface="Times" pitchFamily="2" charset="0"/>
                      <a:cs typeface="Arial"/>
                      <a:sym typeface="Arial"/>
                    </a:rPr>
                    <a:t>Communication</a:t>
                  </a:r>
                  <a:endParaRPr sz="3200" kern="0" dirty="0">
                    <a:latin typeface="Times" pitchFamily="2" charset="0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Curved Up Arrow 49">
                  <a:extLst>
                    <a:ext uri="{FF2B5EF4-FFF2-40B4-BE49-F238E27FC236}">
                      <a16:creationId xmlns:a16="http://schemas.microsoft.com/office/drawing/2014/main" id="{B2E10A91-3D1B-B242-BBEB-AC698B8BF36D}"/>
                    </a:ext>
                  </a:extLst>
                </p:cNvPr>
                <p:cNvSpPr/>
                <p:nvPr/>
              </p:nvSpPr>
              <p:spPr>
                <a:xfrm flipV="1">
                  <a:off x="1400629" y="2593520"/>
                  <a:ext cx="624114" cy="399596"/>
                </a:xfrm>
                <a:prstGeom prst="curvedUp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51" name="Curved Up Arrow 50">
                  <a:extLst>
                    <a:ext uri="{FF2B5EF4-FFF2-40B4-BE49-F238E27FC236}">
                      <a16:creationId xmlns:a16="http://schemas.microsoft.com/office/drawing/2014/main" id="{F6562DD3-DF33-314D-929F-91C68F592339}"/>
                    </a:ext>
                  </a:extLst>
                </p:cNvPr>
                <p:cNvSpPr/>
                <p:nvPr/>
              </p:nvSpPr>
              <p:spPr>
                <a:xfrm rot="10800000" flipV="1">
                  <a:off x="2300515" y="3784828"/>
                  <a:ext cx="624114" cy="399596"/>
                </a:xfrm>
                <a:prstGeom prst="curvedUp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  <p:sp>
              <p:nvSpPr>
                <p:cNvPr id="52" name="Curved Up Arrow 51">
                  <a:extLst>
                    <a:ext uri="{FF2B5EF4-FFF2-40B4-BE49-F238E27FC236}">
                      <a16:creationId xmlns:a16="http://schemas.microsoft.com/office/drawing/2014/main" id="{7F3C804D-6902-9648-BB70-2CCC99E1D08A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732971" y="3784829"/>
                  <a:ext cx="624114" cy="399596"/>
                </a:xfrm>
                <a:prstGeom prst="curvedUp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Times" pitchFamily="2" charset="0"/>
                  </a:endParaRPr>
                </a:p>
              </p:txBody>
            </p:sp>
          </p:grp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76B5599D-863E-A348-9A7B-4D5C8ED14E27}"/>
                  </a:ext>
                </a:extLst>
              </p:cNvPr>
              <p:cNvSpPr/>
              <p:nvPr/>
            </p:nvSpPr>
            <p:spPr>
              <a:xfrm>
                <a:off x="6708977" y="3363493"/>
                <a:ext cx="435428" cy="26220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BA08CC9-D61E-BB47-A67C-51AE126BE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764" y="918043"/>
                <a:ext cx="1343389" cy="497053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0F9398C-C534-B642-B0F6-79E7FE42F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1154" y="596493"/>
                <a:ext cx="1698616" cy="971994"/>
              </a:xfrm>
              <a:prstGeom prst="rect">
                <a:avLst/>
              </a:prstGeom>
            </p:spPr>
          </p:pic>
          <p:sp>
            <p:nvSpPr>
              <p:cNvPr id="57" name="Google Shape;351;p68">
                <a:extLst>
                  <a:ext uri="{FF2B5EF4-FFF2-40B4-BE49-F238E27FC236}">
                    <a16:creationId xmlns:a16="http://schemas.microsoft.com/office/drawing/2014/main" id="{F3CE4009-6BDC-6749-A1FF-E86F7BEAB266}"/>
                  </a:ext>
                </a:extLst>
              </p:cNvPr>
              <p:cNvSpPr txBox="1"/>
              <p:nvPr/>
            </p:nvSpPr>
            <p:spPr>
              <a:xfrm>
                <a:off x="4571552" y="304656"/>
                <a:ext cx="1234823" cy="646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2400" kern="0" dirty="0">
                    <a:latin typeface="Times" pitchFamily="2" charset="0"/>
                    <a:cs typeface="Arial"/>
                    <a:sym typeface="Arial"/>
                  </a:rPr>
                  <a:t>NN Lab</a:t>
                </a:r>
                <a:endParaRPr sz="24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61" name="Google Shape;351;p68">
                <a:extLst>
                  <a:ext uri="{FF2B5EF4-FFF2-40B4-BE49-F238E27FC236}">
                    <a16:creationId xmlns:a16="http://schemas.microsoft.com/office/drawing/2014/main" id="{0A4290CB-E72A-8348-8D8A-CD849FA59284}"/>
                  </a:ext>
                </a:extLst>
              </p:cNvPr>
              <p:cNvSpPr txBox="1"/>
              <p:nvPr/>
            </p:nvSpPr>
            <p:spPr>
              <a:xfrm>
                <a:off x="6708977" y="273928"/>
                <a:ext cx="3233308" cy="49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2400" kern="0" dirty="0">
                    <a:latin typeface="Times" pitchFamily="2" charset="0"/>
                    <a:cs typeface="Arial"/>
                    <a:sym typeface="Arial"/>
                  </a:rPr>
                  <a:t>Prototype &amp; Validation</a:t>
                </a:r>
                <a:endParaRPr sz="24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sp>
            <p:nvSpPr>
              <p:cNvPr id="62" name="Google Shape;351;p68">
                <a:extLst>
                  <a:ext uri="{FF2B5EF4-FFF2-40B4-BE49-F238E27FC236}">
                    <a16:creationId xmlns:a16="http://schemas.microsoft.com/office/drawing/2014/main" id="{D6FB6832-D5B2-5A43-96BB-2EA532798F06}"/>
                  </a:ext>
                </a:extLst>
              </p:cNvPr>
              <p:cNvSpPr txBox="1"/>
              <p:nvPr/>
            </p:nvSpPr>
            <p:spPr>
              <a:xfrm>
                <a:off x="10844887" y="273928"/>
                <a:ext cx="1008436" cy="49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2400" kern="0" dirty="0">
                    <a:latin typeface="Times" pitchFamily="2" charset="0"/>
                    <a:cs typeface="Arial"/>
                    <a:sym typeface="Arial"/>
                  </a:rPr>
                  <a:t>BIAS</a:t>
                </a:r>
                <a:endParaRPr sz="24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45A24B4-BD0D-D244-B362-712630060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64011"/>
              <a:stretch/>
            </p:blipFill>
            <p:spPr>
              <a:xfrm>
                <a:off x="7744230" y="737378"/>
                <a:ext cx="1957455" cy="637397"/>
              </a:xfrm>
              <a:prstGeom prst="rect">
                <a:avLst/>
              </a:prstGeom>
            </p:spPr>
          </p:pic>
          <p:sp>
            <p:nvSpPr>
              <p:cNvPr id="64" name="Google Shape;351;p68">
                <a:extLst>
                  <a:ext uri="{FF2B5EF4-FFF2-40B4-BE49-F238E27FC236}">
                    <a16:creationId xmlns:a16="http://schemas.microsoft.com/office/drawing/2014/main" id="{D307CD81-EC8A-CF4B-8956-7A08CF774CC9}"/>
                  </a:ext>
                </a:extLst>
              </p:cNvPr>
              <p:cNvSpPr txBox="1"/>
              <p:nvPr/>
            </p:nvSpPr>
            <p:spPr>
              <a:xfrm>
                <a:off x="7222672" y="674104"/>
                <a:ext cx="508001" cy="755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:r>
                  <a:rPr lang="en-US" sz="3200" kern="0" dirty="0">
                    <a:latin typeface="Times" pitchFamily="2" charset="0"/>
                    <a:cs typeface="Arial"/>
                    <a:sym typeface="Arial"/>
                  </a:rPr>
                  <a:t>?</a:t>
                </a:r>
                <a:endParaRPr sz="3200" kern="0" dirty="0">
                  <a:latin typeface="Times" pitchFamily="2" charset="0"/>
                  <a:cs typeface="Arial"/>
                  <a:sym typeface="Arial"/>
                </a:endParaRP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236394D-2DB6-7D45-9BC9-8E5BF2205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224" y="586636"/>
                <a:ext cx="1295993" cy="971995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CE1132D-1398-3243-87F0-340618BF9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9326" y="746924"/>
                <a:ext cx="549922" cy="9242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177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987</Words>
  <Application>Microsoft Macintosh PowerPoint</Application>
  <PresentationFormat>Widescreen</PresentationFormat>
  <Paragraphs>138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Sukhumvit Set Text</vt:lpstr>
      <vt:lpstr>Times</vt:lpstr>
      <vt:lpstr>Times New Roman</vt:lpstr>
      <vt:lpstr>Office Theme</vt:lpstr>
      <vt:lpstr>Full-Body Biofeedback Sensing - INTERFACES 2019</vt:lpstr>
      <vt:lpstr>How to Study All of Those?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2019 Full Articles</vt:lpstr>
      <vt:lpstr>Thank you to INTERFACES-2019 :3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Full-Body Biofeedback Sensing</dc:title>
  <dc:creator>Theerawit Wilaiprasitporn</dc:creator>
  <cp:lastModifiedBy>Theerawit Wilaiprasitporn</cp:lastModifiedBy>
  <cp:revision>62</cp:revision>
  <dcterms:created xsi:type="dcterms:W3CDTF">2019-12-08T11:43:57Z</dcterms:created>
  <dcterms:modified xsi:type="dcterms:W3CDTF">2019-12-15T09:30:22Z</dcterms:modified>
</cp:coreProperties>
</file>